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274" r:id="rId2"/>
    <p:sldId id="476" r:id="rId3"/>
    <p:sldId id="441" r:id="rId4"/>
    <p:sldId id="449" r:id="rId5"/>
    <p:sldId id="451" r:id="rId6"/>
    <p:sldId id="452" r:id="rId7"/>
    <p:sldId id="454" r:id="rId8"/>
    <p:sldId id="456" r:id="rId9"/>
    <p:sldId id="450" r:id="rId10"/>
    <p:sldId id="458" r:id="rId11"/>
    <p:sldId id="459" r:id="rId12"/>
    <p:sldId id="457" r:id="rId13"/>
    <p:sldId id="461" r:id="rId14"/>
    <p:sldId id="460" r:id="rId15"/>
    <p:sldId id="463" r:id="rId16"/>
    <p:sldId id="448" r:id="rId17"/>
    <p:sldId id="464" r:id="rId18"/>
    <p:sldId id="465" r:id="rId19"/>
    <p:sldId id="466" r:id="rId20"/>
    <p:sldId id="467" r:id="rId21"/>
    <p:sldId id="468" r:id="rId22"/>
    <p:sldId id="469" r:id="rId23"/>
    <p:sldId id="470" r:id="rId24"/>
    <p:sldId id="471" r:id="rId25"/>
    <p:sldId id="472" r:id="rId26"/>
    <p:sldId id="473" r:id="rId27"/>
    <p:sldId id="477" r:id="rId28"/>
    <p:sldId id="475" r:id="rId2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5FA26"/>
    <a:srgbClr val="F2CEE3"/>
    <a:srgbClr val="000000"/>
    <a:srgbClr val="008000"/>
    <a:srgbClr val="FF0066"/>
    <a:srgbClr val="FF3399"/>
    <a:srgbClr val="440C41"/>
    <a:srgbClr val="56344A"/>
    <a:srgbClr val="E6E61A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2017" autoAdjust="0"/>
    <p:restoredTop sz="86529" autoAdjust="0"/>
  </p:normalViewPr>
  <p:slideViewPr>
    <p:cSldViewPr>
      <p:cViewPr varScale="1">
        <p:scale>
          <a:sx n="89" d="100"/>
          <a:sy n="89" d="100"/>
        </p:scale>
        <p:origin x="-1188" y="-96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9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10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11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12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24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1.xml"/><Relationship Id="rId4" Type="http://schemas.openxmlformats.org/officeDocument/2006/relationships/slide" Target="slide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8.xml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7.jpeg"/><Relationship Id="rId2" Type="http://schemas.openxmlformats.org/officeDocument/2006/relationships/slide" Target="slide2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21.xml"/><Relationship Id="rId5" Type="http://schemas.openxmlformats.org/officeDocument/2006/relationships/slide" Target="slide27.xml"/><Relationship Id="rId4" Type="http://schemas.openxmlformats.org/officeDocument/2006/relationships/slide" Target="slide2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1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285720" y="1214422"/>
            <a:ext cx="8429684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 smtClean="0">
                <a:latin typeface="Calibri" panose="020F0502020204030204" pitchFamily="34" charset="0"/>
              </a:rPr>
              <a:t>第</a:t>
            </a:r>
            <a:r>
              <a:rPr lang="en-US" altLang="zh-CN" sz="6000" dirty="0" smtClean="0">
                <a:latin typeface="Calibri" panose="020F0502020204030204" pitchFamily="34" charset="0"/>
              </a:rPr>
              <a:t>3</a:t>
            </a:r>
            <a:r>
              <a:rPr lang="zh-CN" altLang="en-US" sz="6000" dirty="0" smtClean="0">
                <a:latin typeface="Calibri" panose="020F0502020204030204" pitchFamily="34" charset="0"/>
              </a:rPr>
              <a:t>单元    运算定律</a:t>
            </a:r>
            <a:endParaRPr lang="zh-CN" altLang="en-US" sz="6000" dirty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85863" y="519063"/>
            <a:ext cx="54737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四年级数学</a:t>
            </a:r>
            <a:r>
              <a:rPr lang="en-US" altLang="zh-CN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00034" y="3506932"/>
            <a:ext cx="8162812" cy="70788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zh-CN" altLang="en-US" sz="40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0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0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  加法交换律和</a:t>
            </a:r>
            <a:r>
              <a:rPr lang="zh-CN" altLang="en-US" sz="4000" dirty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加法结合律</a:t>
            </a:r>
            <a:endParaRPr lang="zh-CN" altLang="en-US" sz="4000" dirty="0" smtClean="0">
              <a:ln w="50800"/>
              <a:solidFill>
                <a:schemeClr val="bg1">
                  <a:shade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22" name="Oval 30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25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26" name="Oval 32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9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31" name="TextBox 16"/>
          <p:cNvSpPr txBox="1">
            <a:spLocks noChangeArrowheads="1"/>
          </p:cNvSpPr>
          <p:nvPr/>
        </p:nvSpPr>
        <p:spPr bwMode="auto">
          <a:xfrm>
            <a:off x="689973" y="2285992"/>
            <a:ext cx="7929618" cy="830997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  </a:t>
            </a:r>
            <a:r>
              <a:rPr lang="zh-CN" altLang="en-US" sz="4800" dirty="0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加法运算定律</a:t>
            </a:r>
            <a:endParaRPr lang="zh-CN" altLang="en-US" sz="4800" dirty="0">
              <a:solidFill>
                <a:schemeClr val="accent6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Rectangle 2"/>
          <p:cNvSpPr>
            <a:spLocks noChangeArrowheads="1"/>
          </p:cNvSpPr>
          <p:nvPr/>
        </p:nvSpPr>
        <p:spPr bwMode="auto">
          <a:xfrm>
            <a:off x="179512" y="4520248"/>
            <a:ext cx="1728192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方法一</a:t>
            </a:r>
            <a:endParaRPr lang="zh-CN" altLang="en-US" sz="3200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691680" y="4557876"/>
            <a:ext cx="4176464" cy="538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 dirty="0">
                <a:solidFill>
                  <a:srgbClr val="FF0000"/>
                </a:solidFill>
                <a:ea typeface="宋体" panose="02010600030101010101" pitchFamily="2" charset="-122"/>
              </a:rPr>
              <a:t>  </a:t>
            </a:r>
            <a:r>
              <a:rPr lang="en-US" altLang="zh-CN" sz="3600" dirty="0" smtClean="0">
                <a:solidFill>
                  <a:srgbClr val="FF0000"/>
                </a:solidFill>
              </a:rPr>
              <a:t>(</a:t>
            </a:r>
            <a:r>
              <a:rPr lang="zh-CN" altLang="en-US" sz="3600" dirty="0">
                <a:solidFill>
                  <a:srgbClr val="FF0000"/>
                </a:solidFill>
                <a:ea typeface="宋体" panose="02010600030101010101" pitchFamily="2" charset="-122"/>
              </a:rPr>
              <a:t>88</a:t>
            </a:r>
            <a:r>
              <a:rPr lang="zh-CN" altLang="en-US" sz="3600" dirty="0">
                <a:solidFill>
                  <a:srgbClr val="FF0000"/>
                </a:solidFill>
              </a:rPr>
              <a:t>＋</a:t>
            </a:r>
            <a:r>
              <a:rPr lang="zh-CN" altLang="en-US" sz="3600" dirty="0">
                <a:solidFill>
                  <a:srgbClr val="FF0000"/>
                </a:solidFill>
                <a:ea typeface="宋体" panose="02010600030101010101" pitchFamily="2" charset="-122"/>
              </a:rPr>
              <a:t>104</a:t>
            </a:r>
            <a:r>
              <a:rPr lang="en-US" altLang="zh-CN" sz="3600" dirty="0" smtClean="0">
                <a:solidFill>
                  <a:srgbClr val="FF0000"/>
                </a:solidFill>
                <a:ea typeface="宋体" panose="02010600030101010101" pitchFamily="2" charset="-122"/>
              </a:rPr>
              <a:t>)</a:t>
            </a:r>
            <a:r>
              <a:rPr lang="zh-CN" altLang="en-US" sz="3600" dirty="0" smtClean="0">
                <a:solidFill>
                  <a:srgbClr val="FF0000"/>
                </a:solidFill>
              </a:rPr>
              <a:t>＋</a:t>
            </a:r>
            <a:r>
              <a:rPr lang="zh-CN" altLang="en-US" sz="3600" dirty="0">
                <a:solidFill>
                  <a:srgbClr val="FF0000"/>
                </a:solidFill>
                <a:ea typeface="宋体" panose="02010600030101010101" pitchFamily="2" charset="-122"/>
              </a:rPr>
              <a:t>96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180" r="17964"/>
          <a:stretch>
            <a:fillRect/>
          </a:stretch>
        </p:blipFill>
        <p:spPr>
          <a:xfrm>
            <a:off x="179512" y="700536"/>
            <a:ext cx="7560840" cy="3759704"/>
          </a:xfrm>
          <a:prstGeom prst="rect">
            <a:avLst/>
          </a:prstGeom>
        </p:spPr>
      </p:pic>
      <p:sp>
        <p:nvSpPr>
          <p:cNvPr id="8" name="AutoShape 2"/>
          <p:cNvSpPr>
            <a:spLocks noChangeArrowheads="1"/>
          </p:cNvSpPr>
          <p:nvPr/>
        </p:nvSpPr>
        <p:spPr bwMode="auto">
          <a:xfrm>
            <a:off x="6079370" y="476672"/>
            <a:ext cx="2601836" cy="1584176"/>
          </a:xfrm>
          <a:prstGeom prst="wedgeRoundRectCallout">
            <a:avLst>
              <a:gd name="adj1" fmla="val -60544"/>
              <a:gd name="adj2" fmla="val -2502"/>
              <a:gd name="adj3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这三天我一共骑了多少千米？</a:t>
            </a:r>
            <a:endParaRPr lang="zh-CN" altLang="en-US" sz="32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47664" y="4942909"/>
            <a:ext cx="22813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＝</a:t>
            </a:r>
            <a:r>
              <a:rPr lang="en-US" altLang="zh-CN" sz="3600" dirty="0" smtClean="0">
                <a:solidFill>
                  <a:srgbClr val="FF0000"/>
                </a:solidFill>
              </a:rPr>
              <a:t>192</a:t>
            </a:r>
            <a:r>
              <a:rPr lang="zh-CN" altLang="en-US" sz="3600" dirty="0" smtClean="0">
                <a:solidFill>
                  <a:srgbClr val="FF0000"/>
                </a:solidFill>
              </a:rPr>
              <a:t>＋</a:t>
            </a:r>
            <a:r>
              <a:rPr lang="en-US" altLang="zh-CN" sz="3600" dirty="0" smtClean="0">
                <a:solidFill>
                  <a:srgbClr val="FF0000"/>
                </a:solidFill>
              </a:rPr>
              <a:t>96</a:t>
            </a:r>
            <a:endParaRPr lang="en-US" altLang="zh-CN" sz="3600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47664" y="5443785"/>
            <a:ext cx="27398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</a:rPr>
              <a:t>＝</a:t>
            </a:r>
            <a:r>
              <a:rPr lang="zh-CN" altLang="en-US" sz="3600" dirty="0" smtClean="0">
                <a:solidFill>
                  <a:srgbClr val="FF0000"/>
                </a:solidFill>
              </a:rPr>
              <a:t>288</a:t>
            </a:r>
            <a:r>
              <a:rPr lang="zh-CN" altLang="en-US" sz="36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（㎞）</a:t>
            </a:r>
            <a:endParaRPr lang="zh-CN" altLang="en-US" sz="36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AutoShape 2"/>
          <p:cNvSpPr>
            <a:spLocks noChangeArrowheads="1"/>
          </p:cNvSpPr>
          <p:nvPr/>
        </p:nvSpPr>
        <p:spPr bwMode="auto">
          <a:xfrm>
            <a:off x="5148064" y="4520248"/>
            <a:ext cx="3672407" cy="1568308"/>
          </a:xfrm>
          <a:prstGeom prst="wedgeRoundRectCallout">
            <a:avLst>
              <a:gd name="adj1" fmla="val -49980"/>
              <a:gd name="adj2" fmla="val 24226"/>
              <a:gd name="adj3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先算出第一天、第二天的路程和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再加上第三天的路程。</a:t>
            </a:r>
            <a:endParaRPr lang="zh-CN" altLang="en-US" sz="32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auto">
          <a:xfrm>
            <a:off x="107951" y="772731"/>
            <a:ext cx="1223962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endParaRPr lang="en-US" altLang="zh-CN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 autoUpdateAnimBg="0"/>
      <p:bldP spid="2" grpId="0" autoUpdateAnimBg="0"/>
      <p:bldP spid="4" grpId="0"/>
      <p:bldP spid="5" grpId="0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Rectangle 2"/>
          <p:cNvSpPr>
            <a:spLocks noChangeArrowheads="1"/>
          </p:cNvSpPr>
          <p:nvPr/>
        </p:nvSpPr>
        <p:spPr bwMode="auto">
          <a:xfrm>
            <a:off x="179512" y="4520248"/>
            <a:ext cx="1728192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方法二</a:t>
            </a:r>
            <a:endParaRPr lang="zh-CN" altLang="en-US" sz="3200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475656" y="4557876"/>
            <a:ext cx="4176464" cy="538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 dirty="0">
                <a:solidFill>
                  <a:srgbClr val="FF0000"/>
                </a:solidFill>
                <a:ea typeface="宋体" panose="02010600030101010101" pitchFamily="2" charset="-122"/>
              </a:rPr>
              <a:t>    88</a:t>
            </a:r>
            <a:r>
              <a:rPr lang="zh-CN" altLang="en-US" sz="3600" dirty="0" smtClean="0">
                <a:solidFill>
                  <a:srgbClr val="FF0000"/>
                </a:solidFill>
              </a:rPr>
              <a:t>＋</a:t>
            </a:r>
            <a:r>
              <a:rPr lang="en-US" altLang="zh-CN" sz="3600" dirty="0" smtClean="0">
                <a:solidFill>
                  <a:srgbClr val="FF0000"/>
                </a:solidFill>
              </a:rPr>
              <a:t>(</a:t>
            </a:r>
            <a:r>
              <a:rPr lang="zh-CN" altLang="en-US" sz="3600" dirty="0" smtClean="0">
                <a:solidFill>
                  <a:srgbClr val="FF0000"/>
                </a:solidFill>
                <a:ea typeface="宋体" panose="02010600030101010101" pitchFamily="2" charset="-122"/>
              </a:rPr>
              <a:t>104</a:t>
            </a:r>
            <a:r>
              <a:rPr lang="zh-CN" altLang="en-US" sz="3600" dirty="0">
                <a:solidFill>
                  <a:srgbClr val="FF0000"/>
                </a:solidFill>
              </a:rPr>
              <a:t>＋</a:t>
            </a:r>
            <a:r>
              <a:rPr lang="zh-CN" altLang="en-US" sz="3600" dirty="0" smtClean="0">
                <a:solidFill>
                  <a:srgbClr val="FF0000"/>
                </a:solidFill>
                <a:ea typeface="宋体" panose="02010600030101010101" pitchFamily="2" charset="-122"/>
              </a:rPr>
              <a:t>96</a:t>
            </a:r>
            <a:r>
              <a:rPr lang="en-US" altLang="zh-CN" sz="3600" dirty="0" smtClean="0">
                <a:solidFill>
                  <a:srgbClr val="FF0000"/>
                </a:solidFill>
                <a:ea typeface="宋体" panose="02010600030101010101" pitchFamily="2" charset="-122"/>
              </a:rPr>
              <a:t>)</a:t>
            </a:r>
            <a:endParaRPr lang="zh-CN" altLang="en-US" sz="3600" dirty="0" smtClean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180" r="17964"/>
          <a:stretch>
            <a:fillRect/>
          </a:stretch>
        </p:blipFill>
        <p:spPr>
          <a:xfrm>
            <a:off x="179512" y="700536"/>
            <a:ext cx="7560840" cy="375970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75656" y="4942909"/>
            <a:ext cx="22813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＝</a:t>
            </a:r>
            <a:r>
              <a:rPr lang="en-US" altLang="zh-CN" sz="3600" dirty="0" smtClean="0">
                <a:solidFill>
                  <a:srgbClr val="FF0000"/>
                </a:solidFill>
              </a:rPr>
              <a:t>88</a:t>
            </a:r>
            <a:r>
              <a:rPr lang="zh-CN" altLang="en-US" sz="3600" dirty="0" smtClean="0">
                <a:solidFill>
                  <a:srgbClr val="FF0000"/>
                </a:solidFill>
              </a:rPr>
              <a:t>＋</a:t>
            </a:r>
            <a:r>
              <a:rPr lang="en-US" altLang="zh-CN" sz="3600" dirty="0" smtClean="0">
                <a:solidFill>
                  <a:srgbClr val="FF0000"/>
                </a:solidFill>
              </a:rPr>
              <a:t>200</a:t>
            </a:r>
            <a:endParaRPr lang="en-US" altLang="zh-CN" sz="3600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75656" y="5443785"/>
            <a:ext cx="27398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</a:rPr>
              <a:t>＝</a:t>
            </a:r>
            <a:r>
              <a:rPr lang="zh-CN" altLang="en-US" sz="3600" dirty="0" smtClean="0">
                <a:solidFill>
                  <a:srgbClr val="FF0000"/>
                </a:solidFill>
              </a:rPr>
              <a:t>288</a:t>
            </a:r>
            <a:r>
              <a:rPr lang="zh-CN" altLang="en-US" sz="36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（㎞）</a:t>
            </a:r>
            <a:endParaRPr lang="zh-CN" altLang="en-US" sz="36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AutoShape 2"/>
          <p:cNvSpPr>
            <a:spLocks noChangeArrowheads="1"/>
          </p:cNvSpPr>
          <p:nvPr/>
        </p:nvSpPr>
        <p:spPr bwMode="auto">
          <a:xfrm>
            <a:off x="5148064" y="4520248"/>
            <a:ext cx="3672407" cy="1568308"/>
          </a:xfrm>
          <a:prstGeom prst="wedgeRoundRectCallout">
            <a:avLst>
              <a:gd name="adj1" fmla="val -49980"/>
              <a:gd name="adj2" fmla="val 24226"/>
              <a:gd name="adj3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先算出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第二天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第三天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的路程和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再加上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第一天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的路程。</a:t>
            </a:r>
            <a:endParaRPr lang="zh-CN" altLang="en-US" sz="32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AutoShape 2"/>
          <p:cNvSpPr>
            <a:spLocks noChangeArrowheads="1"/>
          </p:cNvSpPr>
          <p:nvPr/>
        </p:nvSpPr>
        <p:spPr bwMode="auto">
          <a:xfrm>
            <a:off x="6079370" y="476672"/>
            <a:ext cx="2601836" cy="1584176"/>
          </a:xfrm>
          <a:prstGeom prst="wedgeRoundRectCallout">
            <a:avLst>
              <a:gd name="adj1" fmla="val -60544"/>
              <a:gd name="adj2" fmla="val -2502"/>
              <a:gd name="adj3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这三天我一共骑了多少千米？</a:t>
            </a:r>
            <a:endParaRPr lang="zh-CN" altLang="en-US" sz="32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 autoUpdateAnimBg="0"/>
      <p:bldP spid="2" grpId="0" autoUpdateAnimBg="0"/>
      <p:bldP spid="4" grpId="0"/>
      <p:bldP spid="5" grpId="0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467544" y="980728"/>
            <a:ext cx="4176464" cy="538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 dirty="0">
                <a:solidFill>
                  <a:srgbClr val="FF0000"/>
                </a:solidFill>
                <a:ea typeface="宋体" panose="02010600030101010101" pitchFamily="2" charset="-122"/>
              </a:rPr>
              <a:t> </a:t>
            </a:r>
            <a:r>
              <a:rPr lang="en-US" altLang="zh-CN" sz="3600" dirty="0" smtClean="0">
                <a:solidFill>
                  <a:srgbClr val="FF0000"/>
                </a:solidFill>
              </a:rPr>
              <a:t>(</a:t>
            </a:r>
            <a:r>
              <a:rPr lang="zh-CN" altLang="en-US" sz="3600" dirty="0" smtClean="0">
                <a:solidFill>
                  <a:srgbClr val="FF0000"/>
                </a:solidFill>
                <a:ea typeface="宋体" panose="02010600030101010101" pitchFamily="2" charset="-122"/>
              </a:rPr>
              <a:t>88</a:t>
            </a:r>
            <a:r>
              <a:rPr lang="zh-CN" altLang="en-US" sz="3600" dirty="0">
                <a:solidFill>
                  <a:srgbClr val="FF0000"/>
                </a:solidFill>
              </a:rPr>
              <a:t>＋</a:t>
            </a:r>
            <a:r>
              <a:rPr lang="zh-CN" altLang="en-US" sz="3600" dirty="0" smtClean="0">
                <a:solidFill>
                  <a:srgbClr val="FF0000"/>
                </a:solidFill>
                <a:ea typeface="宋体" panose="02010600030101010101" pitchFamily="2" charset="-122"/>
              </a:rPr>
              <a:t>104</a:t>
            </a:r>
            <a:r>
              <a:rPr lang="en-US" altLang="zh-CN" sz="3600" dirty="0" smtClean="0">
                <a:solidFill>
                  <a:srgbClr val="FF0000"/>
                </a:solidFill>
                <a:ea typeface="宋体" panose="02010600030101010101" pitchFamily="2" charset="-122"/>
              </a:rPr>
              <a:t>) </a:t>
            </a:r>
            <a:r>
              <a:rPr lang="zh-CN" altLang="en-US" sz="3600" dirty="0" smtClean="0">
                <a:solidFill>
                  <a:srgbClr val="FF0000"/>
                </a:solidFill>
              </a:rPr>
              <a:t>＋</a:t>
            </a:r>
            <a:r>
              <a:rPr lang="zh-CN" altLang="en-US" sz="3600" dirty="0" smtClean="0">
                <a:solidFill>
                  <a:srgbClr val="FF0000"/>
                </a:solidFill>
                <a:ea typeface="宋体" panose="02010600030101010101" pitchFamily="2" charset="-122"/>
              </a:rPr>
              <a:t>96</a:t>
            </a:r>
          </a:p>
        </p:txBody>
      </p:sp>
      <p:sp>
        <p:nvSpPr>
          <p:cNvPr id="10" name="矩形 9"/>
          <p:cNvSpPr/>
          <p:nvPr/>
        </p:nvSpPr>
        <p:spPr>
          <a:xfrm>
            <a:off x="251520" y="1365761"/>
            <a:ext cx="22813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＝</a:t>
            </a:r>
            <a:r>
              <a:rPr lang="en-US" altLang="zh-CN" sz="3600" dirty="0" smtClean="0">
                <a:solidFill>
                  <a:srgbClr val="FF0000"/>
                </a:solidFill>
              </a:rPr>
              <a:t>192</a:t>
            </a:r>
            <a:r>
              <a:rPr lang="zh-CN" altLang="en-US" sz="3600" dirty="0" smtClean="0">
                <a:solidFill>
                  <a:srgbClr val="FF0000"/>
                </a:solidFill>
              </a:rPr>
              <a:t>＋</a:t>
            </a:r>
            <a:r>
              <a:rPr lang="en-US" altLang="zh-CN" sz="3600" dirty="0" smtClean="0">
                <a:solidFill>
                  <a:srgbClr val="FF0000"/>
                </a:solidFill>
              </a:rPr>
              <a:t>96</a:t>
            </a:r>
            <a:endParaRPr lang="en-US" altLang="zh-CN" sz="3600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1520" y="1866637"/>
            <a:ext cx="27398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</a:rPr>
              <a:t>＝</a:t>
            </a:r>
            <a:r>
              <a:rPr lang="zh-CN" altLang="en-US" sz="3600" dirty="0" smtClean="0">
                <a:solidFill>
                  <a:srgbClr val="FF0000"/>
                </a:solidFill>
              </a:rPr>
              <a:t>288</a:t>
            </a:r>
            <a:r>
              <a:rPr lang="zh-CN" altLang="en-US" sz="36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（㎞）</a:t>
            </a:r>
            <a:endParaRPr lang="zh-CN" altLang="en-US" sz="36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4427984" y="980728"/>
            <a:ext cx="4176464" cy="538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 dirty="0">
                <a:solidFill>
                  <a:srgbClr val="FF0000"/>
                </a:solidFill>
                <a:ea typeface="宋体" panose="02010600030101010101" pitchFamily="2" charset="-122"/>
              </a:rPr>
              <a:t>    88</a:t>
            </a:r>
            <a:r>
              <a:rPr lang="zh-CN" altLang="en-US" sz="3600" dirty="0" smtClean="0">
                <a:solidFill>
                  <a:srgbClr val="FF0000"/>
                </a:solidFill>
              </a:rPr>
              <a:t>＋</a:t>
            </a:r>
            <a:r>
              <a:rPr lang="en-US" altLang="zh-CN" sz="3600" dirty="0" smtClean="0">
                <a:solidFill>
                  <a:srgbClr val="FF0000"/>
                </a:solidFill>
              </a:rPr>
              <a:t>(</a:t>
            </a:r>
            <a:r>
              <a:rPr lang="zh-CN" altLang="en-US" sz="3600" dirty="0" smtClean="0">
                <a:solidFill>
                  <a:srgbClr val="FF0000"/>
                </a:solidFill>
                <a:ea typeface="宋体" panose="02010600030101010101" pitchFamily="2" charset="-122"/>
              </a:rPr>
              <a:t>104</a:t>
            </a:r>
            <a:r>
              <a:rPr lang="zh-CN" altLang="en-US" sz="3600" dirty="0">
                <a:solidFill>
                  <a:srgbClr val="FF0000"/>
                </a:solidFill>
              </a:rPr>
              <a:t>＋</a:t>
            </a:r>
            <a:r>
              <a:rPr lang="zh-CN" altLang="en-US" sz="3600" dirty="0" smtClean="0">
                <a:solidFill>
                  <a:srgbClr val="FF0000"/>
                </a:solidFill>
                <a:ea typeface="宋体" panose="02010600030101010101" pitchFamily="2" charset="-122"/>
              </a:rPr>
              <a:t>96</a:t>
            </a:r>
            <a:r>
              <a:rPr lang="en-US" altLang="zh-CN" sz="3600" dirty="0" smtClean="0">
                <a:solidFill>
                  <a:srgbClr val="FF0000"/>
                </a:solidFill>
                <a:ea typeface="宋体" panose="02010600030101010101" pitchFamily="2" charset="-122"/>
              </a:rPr>
              <a:t>)</a:t>
            </a:r>
            <a:endParaRPr lang="zh-CN" altLang="en-US" sz="3600" dirty="0" smtClean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427984" y="1365761"/>
            <a:ext cx="22813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＝</a:t>
            </a:r>
            <a:r>
              <a:rPr lang="en-US" altLang="zh-CN" sz="3600" dirty="0" smtClean="0">
                <a:solidFill>
                  <a:srgbClr val="FF0000"/>
                </a:solidFill>
              </a:rPr>
              <a:t>88</a:t>
            </a:r>
            <a:r>
              <a:rPr lang="zh-CN" altLang="en-US" sz="3600" dirty="0" smtClean="0">
                <a:solidFill>
                  <a:srgbClr val="FF0000"/>
                </a:solidFill>
              </a:rPr>
              <a:t>＋</a:t>
            </a:r>
            <a:r>
              <a:rPr lang="en-US" altLang="zh-CN" sz="3600" dirty="0" smtClean="0">
                <a:solidFill>
                  <a:srgbClr val="FF0000"/>
                </a:solidFill>
              </a:rPr>
              <a:t>200</a:t>
            </a:r>
            <a:endParaRPr lang="en-US" altLang="zh-CN" sz="3600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27984" y="1866637"/>
            <a:ext cx="27398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</a:rPr>
              <a:t>＝</a:t>
            </a:r>
            <a:r>
              <a:rPr lang="zh-CN" altLang="en-US" sz="3600" dirty="0" smtClean="0">
                <a:solidFill>
                  <a:srgbClr val="FF0000"/>
                </a:solidFill>
              </a:rPr>
              <a:t>288</a:t>
            </a:r>
            <a:r>
              <a:rPr lang="zh-CN" altLang="en-US" sz="36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（㎞）</a:t>
            </a:r>
            <a:endParaRPr lang="zh-CN" altLang="en-US" sz="36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5" name="Group 4"/>
          <p:cNvGrpSpPr/>
          <p:nvPr/>
        </p:nvGrpSpPr>
        <p:grpSpPr bwMode="auto">
          <a:xfrm>
            <a:off x="1187624" y="4889500"/>
            <a:ext cx="6902143" cy="1138239"/>
            <a:chOff x="-207" y="58"/>
            <a:chExt cx="3979" cy="717"/>
          </a:xfrm>
        </p:grpSpPr>
        <p:grpSp>
          <p:nvGrpSpPr>
            <p:cNvPr id="16" name="Group 5"/>
            <p:cNvGrpSpPr/>
            <p:nvPr/>
          </p:nvGrpSpPr>
          <p:grpSpPr bwMode="auto">
            <a:xfrm>
              <a:off x="-207" y="58"/>
              <a:ext cx="3979" cy="717"/>
              <a:chOff x="-207" y="0"/>
              <a:chExt cx="3979" cy="717"/>
            </a:xfrm>
          </p:grpSpPr>
          <p:sp>
            <p:nvSpPr>
              <p:cNvPr id="18" name="Text Box 6"/>
              <p:cNvSpPr txBox="1">
                <a:spLocks noChangeArrowheads="1"/>
              </p:cNvSpPr>
              <p:nvPr/>
            </p:nvSpPr>
            <p:spPr bwMode="auto">
              <a:xfrm>
                <a:off x="-207" y="13"/>
                <a:ext cx="1633" cy="4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0"/>
                  </a:spcBef>
                  <a:buClrTx/>
                  <a:buSzTx/>
                  <a:buFont typeface="Arial" panose="020B0604020202020204" pitchFamily="34" charset="0"/>
                  <a:buNone/>
                </a:pPr>
                <a:r>
                  <a:rPr lang="en-US" sz="4000" b="1" dirty="0">
                    <a:solidFill>
                      <a:srgbClr val="FF0000"/>
                    </a:solidFill>
                    <a:latin typeface="华文楷体" pitchFamily="2" charset="-122"/>
                    <a:ea typeface="华文楷体" pitchFamily="2" charset="-122"/>
                  </a:rPr>
                  <a:t>(88+104)+96</a:t>
                </a:r>
              </a:p>
            </p:txBody>
          </p:sp>
          <p:sp>
            <p:nvSpPr>
              <p:cNvPr id="19" name="Text Box 7"/>
              <p:cNvSpPr txBox="1">
                <a:spLocks noChangeArrowheads="1"/>
              </p:cNvSpPr>
              <p:nvPr/>
            </p:nvSpPr>
            <p:spPr bwMode="auto">
              <a:xfrm>
                <a:off x="1917" y="0"/>
                <a:ext cx="1855" cy="71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4000" b="1" dirty="0">
                    <a:solidFill>
                      <a:srgbClr val="FF0000"/>
                    </a:solidFill>
                    <a:latin typeface="华文楷体" pitchFamily="2" charset="-122"/>
                    <a:ea typeface="华文楷体" pitchFamily="2" charset="-122"/>
                  </a:rPr>
                  <a:t>88</a:t>
                </a:r>
                <a:r>
                  <a:rPr lang="en-US" sz="4000" b="1" dirty="0" smtClean="0">
                    <a:solidFill>
                      <a:srgbClr val="FF0000"/>
                    </a:solidFill>
                    <a:latin typeface="华文楷体" pitchFamily="2" charset="-122"/>
                    <a:ea typeface="华文楷体" pitchFamily="2" charset="-122"/>
                  </a:rPr>
                  <a:t>+</a:t>
                </a:r>
                <a:r>
                  <a:rPr lang="en-US" altLang="zh-CN" sz="4000" dirty="0" smtClean="0">
                    <a:solidFill>
                      <a:srgbClr val="FF0000"/>
                    </a:solidFill>
                    <a:latin typeface="华文楷体" pitchFamily="2" charset="-122"/>
                    <a:ea typeface="华文楷体" pitchFamily="2" charset="-122"/>
                  </a:rPr>
                  <a:t>(</a:t>
                </a:r>
                <a:r>
                  <a:rPr lang="en-US" sz="4000" b="1" dirty="0" smtClean="0">
                    <a:solidFill>
                      <a:srgbClr val="FF0000"/>
                    </a:solidFill>
                    <a:latin typeface="华文楷体" pitchFamily="2" charset="-122"/>
                    <a:ea typeface="华文楷体" pitchFamily="2" charset="-122"/>
                  </a:rPr>
                  <a:t>104+96</a:t>
                </a:r>
                <a:r>
                  <a:rPr lang="zh-CN" altLang="en-US" sz="4000" dirty="0">
                    <a:solidFill>
                      <a:srgbClr val="FF0000"/>
                    </a:solidFill>
                    <a:latin typeface="华文楷体" pitchFamily="2" charset="-122"/>
                    <a:ea typeface="华文楷体" pitchFamily="2" charset="-122"/>
                  </a:rPr>
                  <a:t>）</a:t>
                </a:r>
              </a:p>
              <a:p>
                <a:pPr algn="l">
                  <a:spcBef>
                    <a:spcPct val="0"/>
                  </a:spcBef>
                  <a:buClrTx/>
                  <a:buSzTx/>
                  <a:buFont typeface="Arial" panose="020B0604020202020204" pitchFamily="34" charset="0"/>
                  <a:buNone/>
                </a:pPr>
                <a:endParaRPr lang="zh-CN" altLang="en-US" sz="28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  <p:sp>
          <p:nvSpPr>
            <p:cNvPr id="17" name="Oval 8"/>
            <p:cNvSpPr>
              <a:spLocks noChangeArrowheads="1"/>
            </p:cNvSpPr>
            <p:nvPr/>
          </p:nvSpPr>
          <p:spPr bwMode="auto">
            <a:xfrm>
              <a:off x="1502" y="91"/>
              <a:ext cx="408" cy="454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36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0" name="Text Box 9"/>
          <p:cNvSpPr txBox="1">
            <a:spLocks noChangeArrowheads="1"/>
          </p:cNvSpPr>
          <p:nvPr/>
        </p:nvSpPr>
        <p:spPr bwMode="auto">
          <a:xfrm>
            <a:off x="4139952" y="4754563"/>
            <a:ext cx="720725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sz="6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=</a:t>
            </a:r>
          </a:p>
        </p:txBody>
      </p:sp>
      <p:sp>
        <p:nvSpPr>
          <p:cNvPr id="4" name="矩形 3"/>
          <p:cNvSpPr/>
          <p:nvPr/>
        </p:nvSpPr>
        <p:spPr>
          <a:xfrm>
            <a:off x="467544" y="2609337"/>
            <a:ext cx="63371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这两个算式有什么相同点和</a:t>
            </a:r>
            <a:r>
              <a:rPr lang="zh-CN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不同点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？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67544" y="3060249"/>
            <a:ext cx="36008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计算结果</a:t>
            </a:r>
            <a:r>
              <a:rPr lang="zh-CN" altLang="en-US" sz="36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相同。</a:t>
            </a:r>
            <a:endParaRPr lang="zh-CN" altLang="en-US" sz="36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67544" y="3573605"/>
            <a:ext cx="36008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运算顺序不同。</a:t>
            </a:r>
            <a:endParaRPr lang="zh-CN" altLang="en-US" sz="36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67544" y="4284385"/>
            <a:ext cx="63371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两个算式有什么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关系？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  <p:bldP spid="10" grpId="0"/>
      <p:bldP spid="11" grpId="0"/>
      <p:bldP spid="12" grpId="0" autoUpdateAnimBg="0"/>
      <p:bldP spid="13" grpId="0"/>
      <p:bldP spid="14" grpId="0"/>
      <p:bldP spid="20" grpId="0" autoUpdateAnimBg="0"/>
      <p:bldP spid="4" grpId="0"/>
      <p:bldP spid="21" grpId="0"/>
      <p:bldP spid="22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/>
          <p:nvPr/>
        </p:nvGrpSpPr>
        <p:grpSpPr bwMode="auto">
          <a:xfrm>
            <a:off x="1052269" y="1777104"/>
            <a:ext cx="6256581" cy="715964"/>
            <a:chOff x="-387" y="25"/>
            <a:chExt cx="3575" cy="451"/>
          </a:xfrm>
        </p:grpSpPr>
        <p:grpSp>
          <p:nvGrpSpPr>
            <p:cNvPr id="18435" name="Group 3"/>
            <p:cNvGrpSpPr/>
            <p:nvPr/>
          </p:nvGrpSpPr>
          <p:grpSpPr bwMode="auto">
            <a:xfrm>
              <a:off x="-387" y="25"/>
              <a:ext cx="3575" cy="446"/>
              <a:chOff x="-387" y="0"/>
              <a:chExt cx="3575" cy="446"/>
            </a:xfrm>
          </p:grpSpPr>
          <p:sp>
            <p:nvSpPr>
              <p:cNvPr id="18436" name="Text Box 4"/>
              <p:cNvSpPr txBox="1">
                <a:spLocks noChangeArrowheads="1"/>
              </p:cNvSpPr>
              <p:nvPr/>
            </p:nvSpPr>
            <p:spPr bwMode="auto">
              <a:xfrm>
                <a:off x="-387" y="0"/>
                <a:ext cx="2052" cy="4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algn="l">
                  <a:spcBef>
                    <a:spcPct val="0"/>
                  </a:spcBef>
                  <a:buClrTx/>
                  <a:buSzTx/>
                  <a:buFont typeface="Arial" panose="020B0604020202020204" pitchFamily="34" charset="0"/>
                  <a:buNone/>
                </a:pPr>
                <a:r>
                  <a:rPr lang="en-US" sz="4000" b="1" dirty="0"/>
                  <a:t>(69+172)+28</a:t>
                </a:r>
              </a:p>
            </p:txBody>
          </p:sp>
          <p:sp>
            <p:nvSpPr>
              <p:cNvPr id="18437" name="Text Box 5"/>
              <p:cNvSpPr txBox="1">
                <a:spLocks noChangeArrowheads="1"/>
              </p:cNvSpPr>
              <p:nvPr/>
            </p:nvSpPr>
            <p:spPr bwMode="auto">
              <a:xfrm>
                <a:off x="1588" y="0"/>
                <a:ext cx="1600" cy="4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0"/>
                  </a:spcBef>
                  <a:buClrTx/>
                  <a:buSzTx/>
                  <a:buFont typeface="Arial" panose="020B0604020202020204" pitchFamily="34" charset="0"/>
                  <a:buNone/>
                </a:pPr>
                <a:r>
                  <a:rPr lang="en-US" sz="4000" b="1"/>
                  <a:t>69+(172+28</a:t>
                </a:r>
                <a:r>
                  <a:rPr lang="en-US" sz="3600" b="1"/>
                  <a:t>)</a:t>
                </a:r>
              </a:p>
            </p:txBody>
          </p:sp>
        </p:grpSp>
        <p:sp>
          <p:nvSpPr>
            <p:cNvPr id="18438" name="Oval 6"/>
            <p:cNvSpPr>
              <a:spLocks noChangeArrowheads="1"/>
            </p:cNvSpPr>
            <p:nvPr/>
          </p:nvSpPr>
          <p:spPr bwMode="auto">
            <a:xfrm>
              <a:off x="1238" y="81"/>
              <a:ext cx="363" cy="395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3600"/>
            </a:p>
          </p:txBody>
        </p:sp>
      </p:grpSp>
      <p:grpSp>
        <p:nvGrpSpPr>
          <p:cNvPr id="18439" name="Group 7"/>
          <p:cNvGrpSpPr/>
          <p:nvPr/>
        </p:nvGrpSpPr>
        <p:grpSpPr bwMode="auto">
          <a:xfrm>
            <a:off x="223212" y="2889941"/>
            <a:ext cx="8237220" cy="758826"/>
            <a:chOff x="-433" y="46"/>
            <a:chExt cx="4611" cy="478"/>
          </a:xfrm>
        </p:grpSpPr>
        <p:sp>
          <p:nvSpPr>
            <p:cNvPr id="18440" name="Text Box 8"/>
            <p:cNvSpPr txBox="1">
              <a:spLocks noChangeArrowheads="1"/>
            </p:cNvSpPr>
            <p:nvPr/>
          </p:nvSpPr>
          <p:spPr bwMode="auto">
            <a:xfrm>
              <a:off x="-433" y="78"/>
              <a:ext cx="2120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r>
                <a:rPr lang="en-US" sz="4000" b="1" dirty="0"/>
                <a:t>155+</a:t>
              </a:r>
              <a:r>
                <a:rPr lang="zh-CN" altLang="en-US" sz="4000" b="1" dirty="0"/>
                <a:t>（</a:t>
              </a:r>
              <a:r>
                <a:rPr lang="en-US" sz="4000" b="1" dirty="0"/>
                <a:t>145+207</a:t>
              </a:r>
              <a:r>
                <a:rPr lang="zh-CN" altLang="en-US" sz="4000" b="1" dirty="0"/>
                <a:t>）</a:t>
              </a:r>
            </a:p>
          </p:txBody>
        </p:sp>
        <p:sp>
          <p:nvSpPr>
            <p:cNvPr id="18441" name="Text Box 9"/>
            <p:cNvSpPr txBox="1">
              <a:spLocks noChangeArrowheads="1"/>
            </p:cNvSpPr>
            <p:nvPr/>
          </p:nvSpPr>
          <p:spPr bwMode="auto">
            <a:xfrm>
              <a:off x="1905" y="46"/>
              <a:ext cx="2273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r>
                <a:rPr lang="zh-CN" altLang="en-US" sz="4000" b="1" dirty="0"/>
                <a:t>（</a:t>
              </a:r>
              <a:r>
                <a:rPr lang="en-US" sz="4000" b="1" dirty="0"/>
                <a:t>155+145</a:t>
              </a:r>
              <a:r>
                <a:rPr lang="zh-CN" altLang="en-US" sz="4000" b="1" dirty="0"/>
                <a:t>）</a:t>
              </a:r>
              <a:r>
                <a:rPr lang="en-US" sz="4000" b="1" dirty="0"/>
                <a:t>+207</a:t>
              </a:r>
            </a:p>
          </p:txBody>
        </p:sp>
        <p:sp>
          <p:nvSpPr>
            <p:cNvPr id="18442" name="Oval 10"/>
            <p:cNvSpPr>
              <a:spLocks noChangeArrowheads="1"/>
            </p:cNvSpPr>
            <p:nvPr/>
          </p:nvSpPr>
          <p:spPr bwMode="auto">
            <a:xfrm>
              <a:off x="1633" y="81"/>
              <a:ext cx="363" cy="395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3600"/>
            </a:p>
          </p:txBody>
        </p:sp>
      </p:grpSp>
      <p:sp>
        <p:nvSpPr>
          <p:cNvPr id="18443" name="Text Box 11"/>
          <p:cNvSpPr txBox="1">
            <a:spLocks noChangeArrowheads="1"/>
          </p:cNvSpPr>
          <p:nvPr/>
        </p:nvSpPr>
        <p:spPr bwMode="auto">
          <a:xfrm>
            <a:off x="3961580" y="1645341"/>
            <a:ext cx="567784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sz="6000">
                <a:solidFill>
                  <a:srgbClr val="CC0000"/>
                </a:solidFill>
              </a:rPr>
              <a:t>=</a:t>
            </a:r>
          </a:p>
        </p:txBody>
      </p:sp>
      <p:sp>
        <p:nvSpPr>
          <p:cNvPr id="18444" name="Text Box 12"/>
          <p:cNvSpPr txBox="1">
            <a:spLocks noChangeArrowheads="1"/>
          </p:cNvSpPr>
          <p:nvPr/>
        </p:nvSpPr>
        <p:spPr bwMode="auto">
          <a:xfrm>
            <a:off x="3967628" y="2661004"/>
            <a:ext cx="606256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sz="6600" dirty="0">
                <a:solidFill>
                  <a:srgbClr val="CC0000"/>
                </a:solidFill>
              </a:rPr>
              <a:t>=</a:t>
            </a:r>
          </a:p>
        </p:txBody>
      </p:sp>
      <p:sp>
        <p:nvSpPr>
          <p:cNvPr id="18445" name="Text Box 13"/>
          <p:cNvSpPr txBox="1">
            <a:spLocks noChangeArrowheads="1"/>
          </p:cNvSpPr>
          <p:nvPr/>
        </p:nvSpPr>
        <p:spPr bwMode="auto">
          <a:xfrm>
            <a:off x="644114" y="712282"/>
            <a:ext cx="885710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请同学们先 算 一算，再说说它们的关系。</a:t>
            </a:r>
            <a:endParaRPr lang="en-US" altLang="zh-CN" sz="32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446" name="WordArt 14"/>
          <p:cNvSpPr>
            <a:spLocks noChangeArrowheads="1" noChangeShapeType="1"/>
          </p:cNvSpPr>
          <p:nvPr/>
        </p:nvSpPr>
        <p:spPr bwMode="auto">
          <a:xfrm>
            <a:off x="1537659" y="4360387"/>
            <a:ext cx="5401097" cy="1282527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3600" dirty="0">
                <a:ln w="9525">
                  <a:rou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</a:rPr>
              <a:t>你们发现了什么？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4" grpId="0" autoUpdateAnimBg="0"/>
      <p:bldP spid="18445" grpId="0" autoUpdateAnimBg="0"/>
      <p:bldP spid="1844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35610" y="3242310"/>
            <a:ext cx="8394065" cy="3108960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三个数相加，先把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（         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）相加，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或者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先把（ 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       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）相加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，（     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）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不变。</a:t>
            </a: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4624405" y="3384682"/>
            <a:ext cx="244792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前两个数</a:t>
            </a: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2695579" y="4324482"/>
            <a:ext cx="244792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后两个数</a:t>
            </a:r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6991376" y="4342291"/>
            <a:ext cx="122396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和</a:t>
            </a:r>
          </a:p>
        </p:txBody>
      </p:sp>
      <p:sp>
        <p:nvSpPr>
          <p:cNvPr id="19464" name="Text Box 8"/>
          <p:cNvSpPr txBox="1">
            <a:spLocks noChangeArrowheads="1"/>
          </p:cNvSpPr>
          <p:nvPr/>
        </p:nvSpPr>
        <p:spPr bwMode="auto">
          <a:xfrm>
            <a:off x="1785918" y="5227655"/>
            <a:ext cx="46085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这叫做</a:t>
            </a:r>
            <a:r>
              <a:rPr lang="zh-CN" altLang="en-US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加法结合律。</a:t>
            </a:r>
          </a:p>
        </p:txBody>
      </p:sp>
      <p:grpSp>
        <p:nvGrpSpPr>
          <p:cNvPr id="16" name="Group 4"/>
          <p:cNvGrpSpPr/>
          <p:nvPr/>
        </p:nvGrpSpPr>
        <p:grpSpPr bwMode="auto">
          <a:xfrm>
            <a:off x="1073743" y="827984"/>
            <a:ext cx="6902143" cy="1138239"/>
            <a:chOff x="-207" y="58"/>
            <a:chExt cx="3979" cy="717"/>
          </a:xfrm>
        </p:grpSpPr>
        <p:grpSp>
          <p:nvGrpSpPr>
            <p:cNvPr id="17" name="Group 5"/>
            <p:cNvGrpSpPr/>
            <p:nvPr/>
          </p:nvGrpSpPr>
          <p:grpSpPr bwMode="auto">
            <a:xfrm>
              <a:off x="-207" y="58"/>
              <a:ext cx="3979" cy="717"/>
              <a:chOff x="-207" y="0"/>
              <a:chExt cx="3979" cy="717"/>
            </a:xfrm>
          </p:grpSpPr>
          <p:sp>
            <p:nvSpPr>
              <p:cNvPr id="19" name="Text Box 6"/>
              <p:cNvSpPr txBox="1">
                <a:spLocks noChangeArrowheads="1"/>
              </p:cNvSpPr>
              <p:nvPr/>
            </p:nvSpPr>
            <p:spPr bwMode="auto">
              <a:xfrm>
                <a:off x="-207" y="13"/>
                <a:ext cx="1633" cy="4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0"/>
                  </a:spcBef>
                  <a:buClrTx/>
                  <a:buSzTx/>
                  <a:buFont typeface="Arial" panose="020B0604020202020204" pitchFamily="34" charset="0"/>
                  <a:buNone/>
                </a:pPr>
                <a:r>
                  <a:rPr lang="en-US" sz="4000" b="1" dirty="0">
                    <a:solidFill>
                      <a:srgbClr val="FF0000"/>
                    </a:solidFill>
                    <a:latin typeface="华文楷体" pitchFamily="2" charset="-122"/>
                    <a:ea typeface="华文楷体" pitchFamily="2" charset="-122"/>
                  </a:rPr>
                  <a:t>(88+104)+96</a:t>
                </a:r>
              </a:p>
            </p:txBody>
          </p:sp>
          <p:sp>
            <p:nvSpPr>
              <p:cNvPr id="20" name="Text Box 7"/>
              <p:cNvSpPr txBox="1">
                <a:spLocks noChangeArrowheads="1"/>
              </p:cNvSpPr>
              <p:nvPr/>
            </p:nvSpPr>
            <p:spPr bwMode="auto">
              <a:xfrm>
                <a:off x="1917" y="0"/>
                <a:ext cx="1855" cy="71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4000" b="1" dirty="0">
                    <a:solidFill>
                      <a:srgbClr val="FF0000"/>
                    </a:solidFill>
                    <a:latin typeface="华文楷体" pitchFamily="2" charset="-122"/>
                    <a:ea typeface="华文楷体" pitchFamily="2" charset="-122"/>
                  </a:rPr>
                  <a:t>88</a:t>
                </a:r>
                <a:r>
                  <a:rPr lang="en-US" sz="4000" b="1" dirty="0" smtClean="0">
                    <a:solidFill>
                      <a:srgbClr val="FF0000"/>
                    </a:solidFill>
                    <a:latin typeface="华文楷体" pitchFamily="2" charset="-122"/>
                    <a:ea typeface="华文楷体" pitchFamily="2" charset="-122"/>
                  </a:rPr>
                  <a:t>+</a:t>
                </a:r>
                <a:r>
                  <a:rPr lang="en-US" altLang="zh-CN" sz="4000" dirty="0" smtClean="0">
                    <a:solidFill>
                      <a:srgbClr val="FF0000"/>
                    </a:solidFill>
                    <a:latin typeface="华文楷体" pitchFamily="2" charset="-122"/>
                    <a:ea typeface="华文楷体" pitchFamily="2" charset="-122"/>
                  </a:rPr>
                  <a:t>(</a:t>
                </a:r>
                <a:r>
                  <a:rPr lang="en-US" sz="4000" b="1" dirty="0" smtClean="0">
                    <a:solidFill>
                      <a:srgbClr val="FF0000"/>
                    </a:solidFill>
                    <a:latin typeface="华文楷体" pitchFamily="2" charset="-122"/>
                    <a:ea typeface="华文楷体" pitchFamily="2" charset="-122"/>
                  </a:rPr>
                  <a:t>104+96</a:t>
                </a:r>
                <a:r>
                  <a:rPr lang="zh-CN" altLang="en-US" sz="4000" dirty="0">
                    <a:solidFill>
                      <a:srgbClr val="FF0000"/>
                    </a:solidFill>
                    <a:latin typeface="华文楷体" pitchFamily="2" charset="-122"/>
                    <a:ea typeface="华文楷体" pitchFamily="2" charset="-122"/>
                  </a:rPr>
                  <a:t>）</a:t>
                </a:r>
              </a:p>
              <a:p>
                <a:pPr algn="l">
                  <a:spcBef>
                    <a:spcPct val="0"/>
                  </a:spcBef>
                  <a:buClrTx/>
                  <a:buSzTx/>
                  <a:buFont typeface="Arial" panose="020B0604020202020204" pitchFamily="34" charset="0"/>
                  <a:buNone/>
                </a:pPr>
                <a:endParaRPr lang="zh-CN" altLang="en-US" sz="28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  <p:sp>
          <p:nvSpPr>
            <p:cNvPr id="18" name="Oval 8"/>
            <p:cNvSpPr>
              <a:spLocks noChangeArrowheads="1"/>
            </p:cNvSpPr>
            <p:nvPr/>
          </p:nvSpPr>
          <p:spPr bwMode="auto">
            <a:xfrm>
              <a:off x="1502" y="91"/>
              <a:ext cx="408" cy="454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36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1" name="Text Box 9"/>
          <p:cNvSpPr txBox="1">
            <a:spLocks noChangeArrowheads="1"/>
          </p:cNvSpPr>
          <p:nvPr/>
        </p:nvSpPr>
        <p:spPr bwMode="auto">
          <a:xfrm>
            <a:off x="4026071" y="693047"/>
            <a:ext cx="720725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sz="6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=</a:t>
            </a:r>
          </a:p>
        </p:txBody>
      </p:sp>
      <p:grpSp>
        <p:nvGrpSpPr>
          <p:cNvPr id="22" name="Group 2"/>
          <p:cNvGrpSpPr/>
          <p:nvPr/>
        </p:nvGrpSpPr>
        <p:grpSpPr bwMode="auto">
          <a:xfrm>
            <a:off x="1268293" y="1616547"/>
            <a:ext cx="6295083" cy="715964"/>
            <a:chOff x="-387" y="25"/>
            <a:chExt cx="3597" cy="451"/>
          </a:xfrm>
        </p:grpSpPr>
        <p:grpSp>
          <p:nvGrpSpPr>
            <p:cNvPr id="23" name="Group 3"/>
            <p:cNvGrpSpPr/>
            <p:nvPr/>
          </p:nvGrpSpPr>
          <p:grpSpPr bwMode="auto">
            <a:xfrm>
              <a:off x="-387" y="25"/>
              <a:ext cx="3597" cy="446"/>
              <a:chOff x="-387" y="0"/>
              <a:chExt cx="3597" cy="446"/>
            </a:xfrm>
          </p:grpSpPr>
          <p:sp>
            <p:nvSpPr>
              <p:cNvPr id="25" name="Text Box 4"/>
              <p:cNvSpPr txBox="1">
                <a:spLocks noChangeArrowheads="1"/>
              </p:cNvSpPr>
              <p:nvPr/>
            </p:nvSpPr>
            <p:spPr bwMode="auto">
              <a:xfrm>
                <a:off x="-387" y="0"/>
                <a:ext cx="2052" cy="4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algn="l">
                  <a:spcBef>
                    <a:spcPct val="0"/>
                  </a:spcBef>
                  <a:buClrTx/>
                  <a:buSzTx/>
                  <a:buFont typeface="Arial" panose="020B0604020202020204" pitchFamily="34" charset="0"/>
                  <a:buNone/>
                </a:pPr>
                <a:r>
                  <a:rPr lang="en-US" sz="4000" b="1" dirty="0">
                    <a:solidFill>
                      <a:srgbClr val="FF0000"/>
                    </a:solidFill>
                    <a:latin typeface="华文楷体" pitchFamily="2" charset="-122"/>
                    <a:ea typeface="华文楷体" pitchFamily="2" charset="-122"/>
                  </a:rPr>
                  <a:t>(69+172)+28</a:t>
                </a:r>
              </a:p>
            </p:txBody>
          </p:sp>
          <p:sp>
            <p:nvSpPr>
              <p:cNvPr id="26" name="Text Box 5"/>
              <p:cNvSpPr txBox="1">
                <a:spLocks noChangeArrowheads="1"/>
              </p:cNvSpPr>
              <p:nvPr/>
            </p:nvSpPr>
            <p:spPr bwMode="auto">
              <a:xfrm>
                <a:off x="1588" y="0"/>
                <a:ext cx="1622" cy="4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0"/>
                  </a:spcBef>
                  <a:buClrTx/>
                  <a:buSzTx/>
                  <a:buFont typeface="Arial" panose="020B0604020202020204" pitchFamily="34" charset="0"/>
                  <a:buNone/>
                </a:pPr>
                <a:r>
                  <a:rPr lang="en-US" sz="4000" b="1" dirty="0">
                    <a:solidFill>
                      <a:srgbClr val="FF0000"/>
                    </a:solidFill>
                    <a:latin typeface="华文楷体" pitchFamily="2" charset="-122"/>
                    <a:ea typeface="华文楷体" pitchFamily="2" charset="-122"/>
                  </a:rPr>
                  <a:t>69+(172+28</a:t>
                </a:r>
                <a:r>
                  <a:rPr lang="en-US" sz="3600" b="1" dirty="0">
                    <a:solidFill>
                      <a:srgbClr val="FF0000"/>
                    </a:solidFill>
                    <a:latin typeface="华文楷体" pitchFamily="2" charset="-122"/>
                    <a:ea typeface="华文楷体" pitchFamily="2" charset="-122"/>
                  </a:rPr>
                  <a:t>)</a:t>
                </a:r>
              </a:p>
            </p:txBody>
          </p:sp>
        </p:grpSp>
        <p:sp>
          <p:nvSpPr>
            <p:cNvPr id="24" name="Oval 6"/>
            <p:cNvSpPr>
              <a:spLocks noChangeArrowheads="1"/>
            </p:cNvSpPr>
            <p:nvPr/>
          </p:nvSpPr>
          <p:spPr bwMode="auto">
            <a:xfrm>
              <a:off x="1238" y="81"/>
              <a:ext cx="363" cy="395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36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27" name="Group 7"/>
          <p:cNvGrpSpPr/>
          <p:nvPr/>
        </p:nvGrpSpPr>
        <p:grpSpPr bwMode="auto">
          <a:xfrm>
            <a:off x="439236" y="2469228"/>
            <a:ext cx="8237220" cy="758826"/>
            <a:chOff x="-433" y="46"/>
            <a:chExt cx="4611" cy="478"/>
          </a:xfrm>
        </p:grpSpPr>
        <p:sp>
          <p:nvSpPr>
            <p:cNvPr id="28" name="Text Box 8"/>
            <p:cNvSpPr txBox="1">
              <a:spLocks noChangeArrowheads="1"/>
            </p:cNvSpPr>
            <p:nvPr/>
          </p:nvSpPr>
          <p:spPr bwMode="auto">
            <a:xfrm>
              <a:off x="-433" y="78"/>
              <a:ext cx="2120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r>
                <a:rPr lang="en-US" sz="4000" b="1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155+</a:t>
              </a:r>
              <a:r>
                <a:rPr lang="zh-CN" altLang="en-US" sz="4000" b="1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（</a:t>
              </a:r>
              <a:r>
                <a:rPr lang="en-US" sz="4000" b="1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145+207</a:t>
              </a:r>
              <a:r>
                <a:rPr lang="zh-CN" altLang="en-US" sz="4000" b="1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）</a:t>
              </a:r>
            </a:p>
          </p:txBody>
        </p:sp>
        <p:sp>
          <p:nvSpPr>
            <p:cNvPr id="29" name="Text Box 9"/>
            <p:cNvSpPr txBox="1">
              <a:spLocks noChangeArrowheads="1"/>
            </p:cNvSpPr>
            <p:nvPr/>
          </p:nvSpPr>
          <p:spPr bwMode="auto">
            <a:xfrm>
              <a:off x="1905" y="46"/>
              <a:ext cx="2273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r>
                <a:rPr lang="zh-CN" altLang="en-US" sz="4000" b="1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（</a:t>
              </a:r>
              <a:r>
                <a:rPr lang="en-US" sz="4000" b="1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155+145</a:t>
              </a:r>
              <a:r>
                <a:rPr lang="zh-CN" altLang="en-US" sz="4000" b="1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）</a:t>
              </a:r>
              <a:r>
                <a:rPr lang="en-US" sz="4000" b="1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+207</a:t>
              </a:r>
            </a:p>
          </p:txBody>
        </p:sp>
        <p:sp>
          <p:nvSpPr>
            <p:cNvPr id="30" name="Oval 10"/>
            <p:cNvSpPr>
              <a:spLocks noChangeArrowheads="1"/>
            </p:cNvSpPr>
            <p:nvPr/>
          </p:nvSpPr>
          <p:spPr bwMode="auto">
            <a:xfrm>
              <a:off x="1633" y="81"/>
              <a:ext cx="363" cy="395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36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31" name="Text Box 11"/>
          <p:cNvSpPr txBox="1">
            <a:spLocks noChangeArrowheads="1"/>
          </p:cNvSpPr>
          <p:nvPr/>
        </p:nvSpPr>
        <p:spPr bwMode="auto">
          <a:xfrm>
            <a:off x="4067944" y="1549241"/>
            <a:ext cx="69923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sz="6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=</a:t>
            </a:r>
          </a:p>
        </p:txBody>
      </p:sp>
      <p:sp>
        <p:nvSpPr>
          <p:cNvPr id="32" name="Text Box 12"/>
          <p:cNvSpPr txBox="1">
            <a:spLocks noChangeArrowheads="1"/>
          </p:cNvSpPr>
          <p:nvPr/>
        </p:nvSpPr>
        <p:spPr bwMode="auto">
          <a:xfrm>
            <a:off x="4067944" y="2276872"/>
            <a:ext cx="750526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sz="6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=</a:t>
            </a:r>
          </a:p>
        </p:txBody>
      </p:sp>
    </p:spTree>
  </p:cSld>
  <p:clrMapOvr>
    <a:masterClrMapping/>
  </p:clrMapOvr>
  <p:transition>
    <p:sndAc>
      <p:stSnd>
        <p:snd r:embed="rId2" name="hamm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autoUpdateAnimBg="0"/>
      <p:bldP spid="19462" grpId="0" autoUpdateAnimBg="0"/>
      <p:bldP spid="19463" grpId="0" autoUpdateAnimBg="0"/>
      <p:bldP spid="19464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2"/>
          <p:cNvSpPr>
            <a:spLocks noChangeArrowheads="1"/>
          </p:cNvSpPr>
          <p:nvPr/>
        </p:nvSpPr>
        <p:spPr bwMode="auto">
          <a:xfrm>
            <a:off x="251520" y="3860627"/>
            <a:ext cx="8568952" cy="999515"/>
          </a:xfrm>
          <a:prstGeom prst="wedgeRoundRectCallout">
            <a:avLst>
              <a:gd name="adj1" fmla="val 19502"/>
              <a:gd name="adj2" fmla="val 50416"/>
              <a:gd name="adj3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1144" name="Text Box 8"/>
          <p:cNvSpPr txBox="1">
            <a:spLocks noChangeArrowheads="1"/>
          </p:cNvSpPr>
          <p:nvPr/>
        </p:nvSpPr>
        <p:spPr bwMode="auto">
          <a:xfrm>
            <a:off x="-36512" y="3860627"/>
            <a:ext cx="8352928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dirty="0" smtClean="0">
                <a:latin typeface="Times New Roman" panose="02020603050405020304" pitchFamily="18" charset="0"/>
              </a:rPr>
              <a:t>（</a:t>
            </a:r>
            <a:r>
              <a:rPr lang="en-US" altLang="zh-CN" sz="6000" i="1" dirty="0">
                <a:latin typeface="Times New Roman" panose="02020603050405020304" pitchFamily="18" charset="0"/>
              </a:rPr>
              <a:t>a + b </a:t>
            </a:r>
            <a:r>
              <a:rPr lang="zh-CN" altLang="en-US" sz="6000" dirty="0" smtClean="0">
                <a:latin typeface="Times New Roman" panose="02020603050405020304" pitchFamily="18" charset="0"/>
              </a:rPr>
              <a:t>）</a:t>
            </a:r>
            <a:r>
              <a:rPr lang="en-US" altLang="zh-CN" sz="6000" i="1" dirty="0" smtClean="0">
                <a:latin typeface="Times New Roman" panose="02020603050405020304" pitchFamily="18" charset="0"/>
              </a:rPr>
              <a:t>+c</a:t>
            </a:r>
            <a:r>
              <a:rPr lang="en-US" sz="6000" i="1" dirty="0" smtClean="0">
                <a:latin typeface="Times New Roman" panose="02020603050405020304" pitchFamily="18" charset="0"/>
              </a:rPr>
              <a:t>= </a:t>
            </a:r>
            <a:r>
              <a:rPr lang="en-US" altLang="zh-CN" sz="6000" i="1" dirty="0" smtClean="0">
                <a:latin typeface="Times New Roman" panose="02020603050405020304" pitchFamily="18" charset="0"/>
              </a:rPr>
              <a:t>a +</a:t>
            </a:r>
            <a:r>
              <a:rPr lang="zh-CN" altLang="en-US" sz="6000" dirty="0">
                <a:latin typeface="Times New Roman" panose="02020603050405020304" pitchFamily="18" charset="0"/>
              </a:rPr>
              <a:t>（</a:t>
            </a:r>
            <a:r>
              <a:rPr lang="en-US" altLang="zh-CN" sz="6000" dirty="0" smtClean="0">
                <a:latin typeface="Times New Roman" panose="02020603050405020304" pitchFamily="18" charset="0"/>
              </a:rPr>
              <a:t> </a:t>
            </a:r>
            <a:r>
              <a:rPr lang="en-US" altLang="zh-CN" sz="6000" i="1" dirty="0">
                <a:latin typeface="Times New Roman" panose="02020603050405020304" pitchFamily="18" charset="0"/>
              </a:rPr>
              <a:t>b +c</a:t>
            </a:r>
            <a:r>
              <a:rPr lang="zh-CN" altLang="en-US" sz="6000" dirty="0" smtClean="0">
                <a:latin typeface="Times New Roman" panose="02020603050405020304" pitchFamily="18" charset="0"/>
              </a:rPr>
              <a:t>）</a:t>
            </a:r>
            <a:endParaRPr lang="en-US" sz="6000" dirty="0">
              <a:latin typeface="Times New Roman" panose="02020603050405020304" pitchFamily="18" charset="0"/>
            </a:endParaRPr>
          </a:p>
        </p:txBody>
      </p:sp>
      <p:sp>
        <p:nvSpPr>
          <p:cNvPr id="91145" name="Text Box 9"/>
          <p:cNvSpPr txBox="1">
            <a:spLocks noChangeArrowheads="1"/>
          </p:cNvSpPr>
          <p:nvPr/>
        </p:nvSpPr>
        <p:spPr bwMode="auto">
          <a:xfrm>
            <a:off x="827584" y="1820466"/>
            <a:ext cx="7488831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zh-CN" altLang="en-US" sz="36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甲</a:t>
            </a:r>
            <a:r>
              <a:rPr lang="zh-CN" altLang="en-US" sz="360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600" dirty="0">
                <a:latin typeface="华文楷体" pitchFamily="2" charset="-122"/>
                <a:ea typeface="华文楷体" pitchFamily="2" charset="-122"/>
              </a:rPr>
              <a:t>+ 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乙</a:t>
            </a:r>
            <a:r>
              <a:rPr lang="zh-CN" altLang="en-US" sz="360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3600" dirty="0">
                <a:latin typeface="华文楷体" pitchFamily="2" charset="-122"/>
                <a:ea typeface="华文楷体" pitchFamily="2" charset="-122"/>
              </a:rPr>
              <a:t>+ </a:t>
            </a:r>
            <a:r>
              <a:rPr lang="zh-CN" altLang="en-US" sz="3600" dirty="0" smtClean="0">
                <a:solidFill>
                  <a:schemeClr val="hlink"/>
                </a:solidFill>
                <a:latin typeface="华文楷体" pitchFamily="2" charset="-122"/>
                <a:ea typeface="华文楷体" pitchFamily="2" charset="-122"/>
              </a:rPr>
              <a:t>丙</a:t>
            </a:r>
            <a:r>
              <a:rPr lang="en-US" sz="4400" b="1" dirty="0" smtClean="0">
                <a:latin typeface="华文楷体" pitchFamily="2" charset="-122"/>
                <a:ea typeface="华文楷体" pitchFamily="2" charset="-122"/>
              </a:rPr>
              <a:t>=</a:t>
            </a:r>
            <a:r>
              <a:rPr lang="en-US" sz="3600" b="1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36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甲</a:t>
            </a:r>
            <a:r>
              <a:rPr lang="zh-CN" altLang="en-US" sz="360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600" dirty="0">
                <a:latin typeface="华文楷体" pitchFamily="2" charset="-122"/>
                <a:ea typeface="华文楷体" pitchFamily="2" charset="-122"/>
              </a:rPr>
              <a:t>+ </a:t>
            </a:r>
            <a:r>
              <a:rPr lang="zh-CN" altLang="en-US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乙</a:t>
            </a:r>
            <a:r>
              <a:rPr lang="en-US" altLang="zh-CN" sz="3600" dirty="0" smtClean="0">
                <a:latin typeface="华文楷体" pitchFamily="2" charset="-122"/>
                <a:ea typeface="华文楷体" pitchFamily="2" charset="-122"/>
              </a:rPr>
              <a:t>+ </a:t>
            </a:r>
            <a:r>
              <a:rPr lang="zh-CN" altLang="en-US" sz="3600" dirty="0" smtClean="0">
                <a:solidFill>
                  <a:schemeClr val="hlink"/>
                </a:solidFill>
                <a:latin typeface="华文楷体" pitchFamily="2" charset="-122"/>
                <a:ea typeface="华文楷体" pitchFamily="2" charset="-122"/>
              </a:rPr>
              <a:t>丙</a:t>
            </a:r>
            <a:r>
              <a:rPr lang="zh-CN" altLang="en-US" sz="36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en-US" sz="3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1146" name="Text Box 10"/>
          <p:cNvSpPr txBox="1">
            <a:spLocks noChangeArrowheads="1"/>
          </p:cNvSpPr>
          <p:nvPr/>
        </p:nvSpPr>
        <p:spPr bwMode="auto">
          <a:xfrm>
            <a:off x="107504" y="2925589"/>
            <a:ext cx="8928992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4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△</a:t>
            </a:r>
            <a:r>
              <a:rPr lang="en-US" altLang="zh-CN" sz="4400" dirty="0">
                <a:latin typeface="华文楷体" pitchFamily="2" charset="-122"/>
                <a:ea typeface="华文楷体" pitchFamily="2" charset="-122"/>
              </a:rPr>
              <a:t> + </a:t>
            </a:r>
            <a:r>
              <a:rPr lang="en-US" altLang="zh-CN" sz="44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☆</a:t>
            </a:r>
            <a:r>
              <a:rPr lang="zh-CN" altLang="en-US" sz="4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4400" dirty="0" smtClean="0">
                <a:solidFill>
                  <a:schemeClr val="hlink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4400" dirty="0">
                <a:latin typeface="华文楷体" pitchFamily="2" charset="-122"/>
                <a:ea typeface="华文楷体" pitchFamily="2" charset="-122"/>
              </a:rPr>
              <a:t>+</a:t>
            </a:r>
            <a:r>
              <a:rPr lang="zh-CN" altLang="en-US" sz="4400" dirty="0" smtClean="0">
                <a:solidFill>
                  <a:schemeClr val="hlink"/>
                </a:solidFill>
                <a:latin typeface="华文楷体" pitchFamily="2" charset="-122"/>
                <a:ea typeface="华文楷体" pitchFamily="2" charset="-122"/>
              </a:rPr>
              <a:t>○</a:t>
            </a:r>
            <a:r>
              <a:rPr lang="en-US" sz="4400" b="1" dirty="0" smtClean="0">
                <a:latin typeface="华文楷体" pitchFamily="2" charset="-122"/>
                <a:ea typeface="华文楷体" pitchFamily="2" charset="-122"/>
              </a:rPr>
              <a:t>= </a:t>
            </a:r>
            <a:r>
              <a:rPr lang="en-US" altLang="zh-CN" sz="44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△</a:t>
            </a:r>
            <a:r>
              <a:rPr lang="en-US" altLang="zh-CN" sz="4400" dirty="0" smtClean="0">
                <a:latin typeface="华文楷体" pitchFamily="2" charset="-122"/>
                <a:ea typeface="华文楷体" pitchFamily="2" charset="-122"/>
              </a:rPr>
              <a:t> +</a:t>
            </a:r>
            <a:r>
              <a:rPr lang="zh-CN" altLang="en-US" sz="4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440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44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☆</a:t>
            </a:r>
            <a:r>
              <a:rPr lang="en-US" altLang="zh-CN" sz="4400" dirty="0" smtClean="0">
                <a:solidFill>
                  <a:schemeClr val="hlink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4400" dirty="0">
                <a:latin typeface="华文楷体" pitchFamily="2" charset="-122"/>
                <a:ea typeface="华文楷体" pitchFamily="2" charset="-122"/>
              </a:rPr>
              <a:t>+</a:t>
            </a:r>
            <a:r>
              <a:rPr lang="zh-CN" altLang="en-US" sz="4400" dirty="0" smtClean="0">
                <a:solidFill>
                  <a:schemeClr val="hlink"/>
                </a:solidFill>
                <a:latin typeface="华文楷体" pitchFamily="2" charset="-122"/>
                <a:ea typeface="华文楷体" pitchFamily="2" charset="-122"/>
              </a:rPr>
              <a:t>○</a:t>
            </a:r>
            <a:r>
              <a:rPr lang="zh-CN" altLang="en-US" sz="4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endParaRPr lang="en-US" altLang="zh-CN" sz="44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3528" y="900009"/>
            <a:ext cx="77503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你能用自己喜欢的方式表示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加法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结合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律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吗？</a:t>
            </a:r>
          </a:p>
        </p:txBody>
      </p:sp>
    </p:spTree>
  </p:cSld>
  <p:clrMapOvr>
    <a:masterClrMapping/>
  </p:clrMapOvr>
  <p:transition>
    <p:sndAc>
      <p:stSnd>
        <p:snd r:embed="rId2" name="hamm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1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91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1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1144" grpId="0"/>
      <p:bldP spid="91145" grpId="0" autoUpdateAnimBg="0"/>
      <p:bldP spid="91146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sp>
        <p:nvSpPr>
          <p:cNvPr id="84" name="TextBox 14"/>
          <p:cNvSpPr txBox="1"/>
          <p:nvPr/>
        </p:nvSpPr>
        <p:spPr>
          <a:xfrm>
            <a:off x="412828" y="1677869"/>
            <a:ext cx="38711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en-US" altLang="zh-CN" sz="40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40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1)538+99+101</a:t>
            </a:r>
            <a:endParaRPr lang="zh-CN" altLang="en-US" sz="80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6" name="TextBox 14"/>
          <p:cNvSpPr txBox="1"/>
          <p:nvPr/>
        </p:nvSpPr>
        <p:spPr>
          <a:xfrm>
            <a:off x="5076056" y="1677869"/>
            <a:ext cx="38164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en-US" altLang="zh-CN" sz="40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(2)67+158+142</a:t>
            </a:r>
            <a:endParaRPr lang="zh-CN" altLang="en-US" sz="80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5" name="TextBox 14"/>
          <p:cNvSpPr txBox="1"/>
          <p:nvPr/>
        </p:nvSpPr>
        <p:spPr>
          <a:xfrm>
            <a:off x="469526" y="2492896"/>
            <a:ext cx="42464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zh-CN" sz="40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=538+</a:t>
            </a:r>
            <a:r>
              <a:rPr lang="zh-CN" altLang="en-US" sz="40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40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99+101</a:t>
            </a:r>
            <a:r>
              <a:rPr lang="zh-CN" altLang="en-US" sz="40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）</a:t>
            </a:r>
            <a:endParaRPr lang="zh-CN" altLang="en-US" sz="8000" b="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6" name="TextBox 14"/>
          <p:cNvSpPr txBox="1"/>
          <p:nvPr/>
        </p:nvSpPr>
        <p:spPr>
          <a:xfrm>
            <a:off x="467544" y="3225170"/>
            <a:ext cx="2520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zh-CN" sz="40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=538+200</a:t>
            </a:r>
            <a:endParaRPr lang="zh-CN" altLang="en-US" sz="8000" b="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7" name="TextBox 14"/>
          <p:cNvSpPr txBox="1"/>
          <p:nvPr/>
        </p:nvSpPr>
        <p:spPr>
          <a:xfrm>
            <a:off x="467544" y="3945250"/>
            <a:ext cx="2520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zh-CN" sz="40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=738</a:t>
            </a:r>
            <a:endParaRPr lang="zh-CN" altLang="en-US" sz="8000" b="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8" name="TextBox 14"/>
          <p:cNvSpPr txBox="1"/>
          <p:nvPr/>
        </p:nvSpPr>
        <p:spPr>
          <a:xfrm>
            <a:off x="5220072" y="2385275"/>
            <a:ext cx="42464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zh-CN" sz="40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=67+</a:t>
            </a:r>
            <a:r>
              <a:rPr lang="zh-CN" altLang="en-US" sz="40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40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158+142</a:t>
            </a:r>
            <a:r>
              <a:rPr lang="zh-CN" altLang="en-US" sz="40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）</a:t>
            </a:r>
            <a:endParaRPr lang="zh-CN" altLang="en-US" sz="8000" b="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1" name="TextBox 14"/>
          <p:cNvSpPr txBox="1"/>
          <p:nvPr/>
        </p:nvSpPr>
        <p:spPr>
          <a:xfrm>
            <a:off x="5218090" y="3117549"/>
            <a:ext cx="2520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zh-CN" sz="40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=67+300</a:t>
            </a:r>
            <a:endParaRPr lang="zh-CN" altLang="en-US" sz="8000" b="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2" name="TextBox 14"/>
          <p:cNvSpPr txBox="1"/>
          <p:nvPr/>
        </p:nvSpPr>
        <p:spPr>
          <a:xfrm>
            <a:off x="5218090" y="3837629"/>
            <a:ext cx="2520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zh-CN" sz="40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=367</a:t>
            </a:r>
            <a:endParaRPr lang="zh-CN" altLang="en-US" sz="8000" b="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2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  <p:bldP spid="51" grpId="0"/>
      <p:bldP spid="5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228998" y="642918"/>
            <a:ext cx="69862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1.</a:t>
            </a:r>
            <a:r>
              <a:rPr lang="zh-CN" altLang="en-US" sz="3200" dirty="0">
                <a:latin typeface="+mj-ea"/>
                <a:ea typeface="+mj-ea"/>
              </a:rPr>
              <a:t>完成教材第</a:t>
            </a:r>
            <a:r>
              <a:rPr lang="en-US" altLang="zh-CN" sz="3200" dirty="0">
                <a:latin typeface="+mj-ea"/>
                <a:ea typeface="+mj-ea"/>
              </a:rPr>
              <a:t>18</a:t>
            </a:r>
            <a:r>
              <a:rPr lang="zh-CN" altLang="en-US" sz="3200" dirty="0">
                <a:latin typeface="+mj-ea"/>
                <a:ea typeface="+mj-ea"/>
              </a:rPr>
              <a:t>页“做一做”第</a:t>
            </a:r>
            <a:r>
              <a:rPr lang="en-US" altLang="zh-CN" sz="3200" dirty="0" smtClean="0">
                <a:latin typeface="+mj-ea"/>
                <a:ea typeface="+mj-ea"/>
              </a:rPr>
              <a:t>1</a:t>
            </a:r>
            <a:r>
              <a:rPr lang="zh-CN" altLang="en-US" sz="3200" dirty="0" smtClean="0">
                <a:latin typeface="+mj-ea"/>
                <a:ea typeface="+mj-ea"/>
              </a:rPr>
              <a:t>题</a:t>
            </a:r>
            <a:r>
              <a:rPr lang="zh-CN" altLang="en-US" sz="3200" dirty="0">
                <a:latin typeface="+mj-ea"/>
                <a:ea typeface="+mj-ea"/>
              </a:rPr>
              <a:t>。</a:t>
            </a:r>
            <a:endParaRPr lang="zh-CN" altLang="zh-CN" sz="3200" dirty="0"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09746" y="2028617"/>
            <a:ext cx="230704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300+600=</a:t>
            </a:r>
            <a:endParaRPr lang="zh-CN" altLang="en-US" sz="40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783216" y="2636912"/>
            <a:ext cx="936104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4760403" y="1988840"/>
            <a:ext cx="9637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4282" y="1404065"/>
            <a:ext cx="47179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1.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根据加法交换律填空。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541994" y="2001034"/>
            <a:ext cx="124585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600+</a:t>
            </a:r>
            <a:endParaRPr lang="zh-CN" altLang="en-US" sz="40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1398840" y="3645024"/>
            <a:ext cx="936104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2301624" y="3081154"/>
            <a:ext cx="128112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+65=</a:t>
            </a:r>
            <a:endParaRPr lang="zh-CN" altLang="en-US" sz="40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415064" y="3081154"/>
            <a:ext cx="150233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65+35</a:t>
            </a:r>
            <a:endParaRPr lang="zh-CN" altLang="en-US" sz="40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237467" y="4179139"/>
            <a:ext cx="98937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78+</a:t>
            </a:r>
            <a:endParaRPr lang="zh-CN" altLang="en-US" sz="40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137374" y="4149080"/>
            <a:ext cx="128112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=43+</a:t>
            </a:r>
            <a:endParaRPr lang="zh-CN" altLang="en-US" sz="40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2196384" y="4755203"/>
            <a:ext cx="936104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4315164" y="4755203"/>
            <a:ext cx="936104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1254824" y="5229200"/>
            <a:ext cx="15376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+12=</a:t>
            </a:r>
            <a:endParaRPr lang="zh-CN" altLang="en-US" sz="40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596068" y="5229200"/>
            <a:ext cx="98937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12+</a:t>
            </a:r>
            <a:endParaRPr lang="zh-CN" altLang="en-US" sz="40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3515418" y="5805264"/>
            <a:ext cx="936104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1486889" y="2996952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334944" y="4077072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43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423176" y="4077072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78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75104" y="5157192"/>
            <a:ext cx="45557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40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9" grpId="0"/>
      <p:bldP spid="30" grpId="0"/>
      <p:bldP spid="31" grpId="0"/>
      <p:bldP spid="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729064" y="500042"/>
            <a:ext cx="69862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1.</a:t>
            </a:r>
            <a:r>
              <a:rPr lang="zh-CN" altLang="en-US" sz="3200" dirty="0">
                <a:latin typeface="+mn-ea"/>
                <a:ea typeface="+mn-ea"/>
              </a:rPr>
              <a:t>完成教材第</a:t>
            </a:r>
            <a:r>
              <a:rPr lang="en-US" altLang="zh-CN" sz="3200" dirty="0">
                <a:latin typeface="+mn-ea"/>
                <a:ea typeface="+mn-ea"/>
              </a:rPr>
              <a:t>18</a:t>
            </a:r>
            <a:r>
              <a:rPr lang="zh-CN" altLang="en-US" sz="3200" dirty="0">
                <a:latin typeface="+mn-ea"/>
                <a:ea typeface="+mn-ea"/>
              </a:rPr>
              <a:t>页“做一做”</a:t>
            </a:r>
            <a:r>
              <a:rPr lang="zh-CN" altLang="en-US" sz="3200" dirty="0" smtClean="0">
                <a:latin typeface="+mn-ea"/>
                <a:ea typeface="+mn-ea"/>
              </a:rPr>
              <a:t>第</a:t>
            </a:r>
            <a:r>
              <a:rPr lang="en-US" altLang="zh-CN" sz="3200" dirty="0" smtClean="0">
                <a:latin typeface="+mn-ea"/>
                <a:ea typeface="+mn-ea"/>
              </a:rPr>
              <a:t>2</a:t>
            </a:r>
            <a:r>
              <a:rPr lang="zh-CN" altLang="en-US" sz="3200" dirty="0">
                <a:latin typeface="+mn-ea"/>
                <a:ea typeface="+mn-ea"/>
              </a:rPr>
              <a:t>题。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4474" y="2433082"/>
            <a:ext cx="353654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（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25+68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）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+32=</a:t>
            </a:r>
            <a:endParaRPr lang="zh-CN" altLang="en-US" sz="4000" dirty="0">
              <a:latin typeface="+mn-lt"/>
              <a:ea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261551" y="3081154"/>
            <a:ext cx="936104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5382754" y="2433082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lt"/>
              </a:rPr>
              <a:t>68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4348" y="1404065"/>
            <a:ext cx="47179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2.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根据加法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结合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律填空。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019307" y="2433082"/>
            <a:ext cx="37433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25+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（       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+      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）</a:t>
            </a:r>
            <a:endParaRPr lang="zh-CN" altLang="en-US" sz="4000" dirty="0">
              <a:latin typeface="+mn-lt"/>
              <a:ea typeface="+mn-ea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6372200" y="3068960"/>
            <a:ext cx="936104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6493403" y="2420888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lt"/>
              </a:rPr>
              <a:t>32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11560" y="3657218"/>
            <a:ext cx="353654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130+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（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70+4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）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=</a:t>
            </a:r>
            <a:endParaRPr lang="zh-CN" altLang="en-US" sz="4000" dirty="0">
              <a:latin typeface="+mn-lt"/>
              <a:ea typeface="+mn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059790" y="3645024"/>
            <a:ext cx="33105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（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130+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 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      ）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+</a:t>
            </a:r>
            <a:endParaRPr lang="zh-CN" altLang="en-US" sz="4000" dirty="0">
              <a:latin typeface="+mn-lt"/>
              <a:ea typeface="+mn-ea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5652120" y="4277621"/>
            <a:ext cx="936104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5740169" y="3629549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lt"/>
              </a:rPr>
              <a:t>70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7164288" y="4293096"/>
            <a:ext cx="936104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/>
          <p:cNvSpPr/>
          <p:nvPr/>
        </p:nvSpPr>
        <p:spPr>
          <a:xfrm>
            <a:off x="7440016" y="3645024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lt"/>
              </a:rPr>
              <a:t>4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8" grpId="0"/>
      <p:bldP spid="32" grpId="0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695752" y="657410"/>
            <a:ext cx="61622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2.</a:t>
            </a:r>
            <a:r>
              <a:rPr lang="zh-CN" altLang="en-US" sz="3200" dirty="0">
                <a:latin typeface="+mn-ea"/>
                <a:ea typeface="+mn-ea"/>
              </a:rPr>
              <a:t>完成教材第</a:t>
            </a:r>
            <a:r>
              <a:rPr lang="en-US" altLang="zh-CN" sz="3200" dirty="0">
                <a:latin typeface="+mn-ea"/>
                <a:ea typeface="+mn-ea"/>
              </a:rPr>
              <a:t>19</a:t>
            </a:r>
            <a:r>
              <a:rPr lang="zh-CN" altLang="en-US" sz="3200" dirty="0">
                <a:latin typeface="+mn-ea"/>
                <a:ea typeface="+mn-ea"/>
              </a:rPr>
              <a:t>页练习五第</a:t>
            </a:r>
            <a:r>
              <a:rPr lang="en-US" altLang="zh-CN" sz="3200" dirty="0">
                <a:latin typeface="+mn-ea"/>
                <a:ea typeface="+mn-ea"/>
              </a:rPr>
              <a:t>4</a:t>
            </a:r>
            <a:r>
              <a:rPr lang="zh-CN" altLang="en-US" sz="3200" dirty="0">
                <a:latin typeface="+mn-ea"/>
                <a:ea typeface="+mn-ea"/>
              </a:rPr>
              <a:t>题。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3568" y="1484784"/>
            <a:ext cx="73949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新风商场第一季度电器销售情况统计表 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467544" y="2181374"/>
          <a:ext cx="8172349" cy="311983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58929"/>
                <a:gridCol w="1603355"/>
                <a:gridCol w="1603355"/>
                <a:gridCol w="1603355"/>
                <a:gridCol w="1603355"/>
              </a:tblGrid>
              <a:tr h="779959">
                <a:tc>
                  <a:txBody>
                    <a:bodyPr/>
                    <a:lstStyle/>
                    <a:p>
                      <a:endParaRPr lang="zh-CN" altLang="en-US" sz="2200" dirty="0"/>
                    </a:p>
                  </a:txBody>
                  <a:tcPr marL="110971" marR="110971" marT="55486" marB="55486"/>
                </a:tc>
                <a:tc>
                  <a:txBody>
                    <a:bodyPr/>
                    <a:lstStyle/>
                    <a:p>
                      <a:endParaRPr lang="zh-CN" altLang="en-US" sz="2200"/>
                    </a:p>
                  </a:txBody>
                  <a:tcPr marL="110971" marR="110971" marT="55486" marB="55486"/>
                </a:tc>
                <a:tc>
                  <a:txBody>
                    <a:bodyPr/>
                    <a:lstStyle/>
                    <a:p>
                      <a:endParaRPr lang="zh-CN" altLang="en-US" sz="2200"/>
                    </a:p>
                  </a:txBody>
                  <a:tcPr marL="110971" marR="110971" marT="55486" marB="55486"/>
                </a:tc>
                <a:tc>
                  <a:txBody>
                    <a:bodyPr/>
                    <a:lstStyle/>
                    <a:p>
                      <a:endParaRPr lang="zh-CN" altLang="en-US" sz="2200"/>
                    </a:p>
                  </a:txBody>
                  <a:tcPr marL="110971" marR="110971" marT="55486" marB="55486"/>
                </a:tc>
                <a:tc>
                  <a:txBody>
                    <a:bodyPr/>
                    <a:lstStyle/>
                    <a:p>
                      <a:endParaRPr lang="zh-CN" altLang="en-US" sz="2200"/>
                    </a:p>
                  </a:txBody>
                  <a:tcPr marL="110971" marR="110971" marT="55486" marB="55486"/>
                </a:tc>
              </a:tr>
              <a:tr h="779959">
                <a:tc>
                  <a:txBody>
                    <a:bodyPr/>
                    <a:lstStyle/>
                    <a:p>
                      <a:endParaRPr lang="zh-CN" altLang="en-US" sz="2200"/>
                    </a:p>
                  </a:txBody>
                  <a:tcPr marL="110971" marR="110971" marT="55486" marB="55486"/>
                </a:tc>
                <a:tc>
                  <a:txBody>
                    <a:bodyPr/>
                    <a:lstStyle/>
                    <a:p>
                      <a:endParaRPr lang="zh-CN" altLang="en-US" sz="2200"/>
                    </a:p>
                  </a:txBody>
                  <a:tcPr marL="110971" marR="110971" marT="55486" marB="55486"/>
                </a:tc>
                <a:tc>
                  <a:txBody>
                    <a:bodyPr/>
                    <a:lstStyle/>
                    <a:p>
                      <a:endParaRPr lang="zh-CN" altLang="en-US" sz="2200"/>
                    </a:p>
                  </a:txBody>
                  <a:tcPr marL="110971" marR="110971" marT="55486" marB="55486"/>
                </a:tc>
                <a:tc>
                  <a:txBody>
                    <a:bodyPr/>
                    <a:lstStyle/>
                    <a:p>
                      <a:endParaRPr lang="zh-CN" altLang="en-US" sz="2200"/>
                    </a:p>
                  </a:txBody>
                  <a:tcPr marL="110971" marR="110971" marT="55486" marB="55486"/>
                </a:tc>
                <a:tc>
                  <a:txBody>
                    <a:bodyPr/>
                    <a:lstStyle/>
                    <a:p>
                      <a:endParaRPr lang="zh-CN" altLang="en-US" sz="2200"/>
                    </a:p>
                  </a:txBody>
                  <a:tcPr marL="110971" marR="110971" marT="55486" marB="55486"/>
                </a:tc>
              </a:tr>
              <a:tr h="779959">
                <a:tc>
                  <a:txBody>
                    <a:bodyPr/>
                    <a:lstStyle/>
                    <a:p>
                      <a:endParaRPr lang="zh-CN" altLang="en-US" sz="2200" dirty="0"/>
                    </a:p>
                  </a:txBody>
                  <a:tcPr marL="110971" marR="110971" marT="55486" marB="55486"/>
                </a:tc>
                <a:tc>
                  <a:txBody>
                    <a:bodyPr/>
                    <a:lstStyle/>
                    <a:p>
                      <a:endParaRPr lang="zh-CN" altLang="en-US" sz="2200"/>
                    </a:p>
                  </a:txBody>
                  <a:tcPr marL="110971" marR="110971" marT="55486" marB="55486"/>
                </a:tc>
                <a:tc>
                  <a:txBody>
                    <a:bodyPr/>
                    <a:lstStyle/>
                    <a:p>
                      <a:endParaRPr lang="zh-CN" altLang="en-US" sz="2200"/>
                    </a:p>
                  </a:txBody>
                  <a:tcPr marL="110971" marR="110971" marT="55486" marB="55486"/>
                </a:tc>
                <a:tc>
                  <a:txBody>
                    <a:bodyPr/>
                    <a:lstStyle/>
                    <a:p>
                      <a:endParaRPr lang="zh-CN" altLang="en-US" sz="2200"/>
                    </a:p>
                  </a:txBody>
                  <a:tcPr marL="110971" marR="110971" marT="55486" marB="55486"/>
                </a:tc>
                <a:tc>
                  <a:txBody>
                    <a:bodyPr/>
                    <a:lstStyle/>
                    <a:p>
                      <a:endParaRPr lang="zh-CN" altLang="en-US" sz="2200"/>
                    </a:p>
                  </a:txBody>
                  <a:tcPr marL="110971" marR="110971" marT="55486" marB="55486"/>
                </a:tc>
              </a:tr>
              <a:tr h="779959">
                <a:tc>
                  <a:txBody>
                    <a:bodyPr/>
                    <a:lstStyle/>
                    <a:p>
                      <a:endParaRPr lang="zh-CN" altLang="en-US" sz="2200"/>
                    </a:p>
                  </a:txBody>
                  <a:tcPr marL="110971" marR="110971" marT="55486" marB="55486"/>
                </a:tc>
                <a:tc>
                  <a:txBody>
                    <a:bodyPr/>
                    <a:lstStyle/>
                    <a:p>
                      <a:endParaRPr lang="zh-CN" altLang="en-US" sz="2200"/>
                    </a:p>
                  </a:txBody>
                  <a:tcPr marL="110971" marR="110971" marT="55486" marB="55486"/>
                </a:tc>
                <a:tc>
                  <a:txBody>
                    <a:bodyPr/>
                    <a:lstStyle/>
                    <a:p>
                      <a:endParaRPr lang="zh-CN" altLang="en-US" sz="2200"/>
                    </a:p>
                  </a:txBody>
                  <a:tcPr marL="110971" marR="110971" marT="55486" marB="55486"/>
                </a:tc>
                <a:tc>
                  <a:txBody>
                    <a:bodyPr/>
                    <a:lstStyle/>
                    <a:p>
                      <a:endParaRPr lang="zh-CN" altLang="en-US" sz="2200"/>
                    </a:p>
                  </a:txBody>
                  <a:tcPr marL="110971" marR="110971" marT="55486" marB="55486"/>
                </a:tc>
                <a:tc>
                  <a:txBody>
                    <a:bodyPr/>
                    <a:lstStyle/>
                    <a:p>
                      <a:endParaRPr lang="zh-CN" altLang="en-US" sz="2200" dirty="0"/>
                    </a:p>
                  </a:txBody>
                  <a:tcPr marL="110971" marR="110971" marT="55486" marB="55486"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395536" y="2268161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</a:rPr>
              <a:t>产品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</a:rPr>
              <a:t>名称</a:t>
            </a:r>
            <a:endParaRPr lang="zh-CN" altLang="en-US" sz="3200" dirty="0"/>
          </a:p>
        </p:txBody>
      </p:sp>
      <p:sp>
        <p:nvSpPr>
          <p:cNvPr id="11" name="矩形 10"/>
          <p:cNvSpPr/>
          <p:nvPr/>
        </p:nvSpPr>
        <p:spPr>
          <a:xfrm>
            <a:off x="496359" y="3060249"/>
            <a:ext cx="16273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</a:rPr>
              <a:t>彩电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</a:rPr>
              <a:t>/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</a:rPr>
              <a:t>台</a:t>
            </a:r>
            <a:endParaRPr lang="zh-CN" altLang="en-US" sz="3200" dirty="0"/>
          </a:p>
        </p:txBody>
      </p:sp>
      <p:sp>
        <p:nvSpPr>
          <p:cNvPr id="12" name="矩形 11"/>
          <p:cNvSpPr/>
          <p:nvPr/>
        </p:nvSpPr>
        <p:spPr>
          <a:xfrm>
            <a:off x="496359" y="3852337"/>
            <a:ext cx="16273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</a:rPr>
              <a:t>冰箱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</a:rPr>
              <a:t>/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</a:rPr>
              <a:t>台</a:t>
            </a:r>
            <a:endParaRPr lang="zh-CN" altLang="en-US" sz="3200" dirty="0"/>
          </a:p>
        </p:txBody>
      </p:sp>
      <p:sp>
        <p:nvSpPr>
          <p:cNvPr id="13" name="矩形 12"/>
          <p:cNvSpPr/>
          <p:nvPr/>
        </p:nvSpPr>
        <p:spPr>
          <a:xfrm>
            <a:off x="459236" y="4653136"/>
            <a:ext cx="18085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</a:rPr>
              <a:t>洗衣机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</a:rPr>
              <a:t>/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</a:rPr>
              <a:t>台</a:t>
            </a:r>
            <a:endParaRPr lang="zh-CN" altLang="en-US" sz="2800" dirty="0"/>
          </a:p>
        </p:txBody>
      </p:sp>
      <p:sp>
        <p:nvSpPr>
          <p:cNvPr id="14" name="矩形 13"/>
          <p:cNvSpPr/>
          <p:nvPr/>
        </p:nvSpPr>
        <p:spPr>
          <a:xfrm>
            <a:off x="2483271" y="2268161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一月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67944" y="2276872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</a:rPr>
              <a:t>二</a:t>
            </a:r>
            <a:r>
              <a:rPr lang="zh-CN" altLang="en-US" sz="3200" dirty="0" smtClean="0">
                <a:solidFill>
                  <a:schemeClr val="tx1"/>
                </a:solidFill>
              </a:rPr>
              <a:t>月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723134" y="2259449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</a:rPr>
              <a:t>三</a:t>
            </a:r>
            <a:r>
              <a:rPr lang="zh-CN" altLang="en-US" sz="3200" dirty="0" smtClean="0">
                <a:solidFill>
                  <a:schemeClr val="tx1"/>
                </a:solidFill>
              </a:rPr>
              <a:t>月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379815" y="2268160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</a:rPr>
              <a:t>合计</a:t>
            </a:r>
          </a:p>
        </p:txBody>
      </p:sp>
      <p:sp>
        <p:nvSpPr>
          <p:cNvPr id="18" name="矩形 17"/>
          <p:cNvSpPr/>
          <p:nvPr/>
        </p:nvSpPr>
        <p:spPr>
          <a:xfrm>
            <a:off x="2610035" y="3060248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385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627784" y="3852337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248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627784" y="4644425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347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176462" y="3068960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415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194211" y="3861049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309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194211" y="4653137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418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850395" y="3068960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537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868144" y="3861049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291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868144" y="4653137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353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308304" y="3077672"/>
            <a:ext cx="10182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1337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434571" y="3869761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848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308304" y="4661849"/>
            <a:ext cx="10182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1118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59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877272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235951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099302" y="1052736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35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4607" y="1063289"/>
            <a:ext cx="173316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23+12=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73241" y="1063288"/>
            <a:ext cx="173316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12+23=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3453" y="2289780"/>
            <a:ext cx="173316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70+20=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984549" y="2289779"/>
            <a:ext cx="173316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20+70=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95536" y="3582355"/>
            <a:ext cx="28280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(23+24)+27=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932040" y="3559651"/>
            <a:ext cx="28280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23+(24+27)=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554598" y="1063288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35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052414" y="2287650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90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610565" y="2276872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90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063458" y="3594018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74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638344" y="3583240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74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95536" y="4900672"/>
            <a:ext cx="28280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(63+30)+70=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932040" y="4877968"/>
            <a:ext cx="28280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63+(30+70)=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063458" y="4912335"/>
            <a:ext cx="9637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163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638344" y="4901557"/>
            <a:ext cx="9637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163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3" grpId="0"/>
      <p:bldP spid="34" grpId="0"/>
      <p:bldP spid="35" grpId="0"/>
      <p:bldP spid="36" grpId="0"/>
      <p:bldP spid="37" grpId="0"/>
      <p:bldP spid="25" grpId="0"/>
      <p:bldP spid="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677868" y="775004"/>
            <a:ext cx="7966098" cy="2587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知道了什么叫做加法交换律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两个数相加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交换加数的位置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和不变。用字母表示是</a:t>
            </a:r>
            <a:r>
              <a:rPr lang="en-US" altLang="zh-CN" sz="36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a+b</a:t>
            </a:r>
            <a:r>
              <a:rPr lang="en-US" altLang="zh-CN" sz="36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36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b+a</a:t>
            </a:r>
            <a:r>
              <a:rPr lang="zh-CN" altLang="en-US" sz="3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6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0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749306" y="3212976"/>
            <a:ext cx="8037536" cy="2587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学会了加法结合律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三个数相加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先把前两个数相加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或者先把后两个数相加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和不变。用字母表示是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36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3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36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)+</a:t>
            </a:r>
            <a:r>
              <a:rPr lang="en-US" altLang="zh-CN" sz="36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36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+(</a:t>
            </a:r>
            <a:r>
              <a:rPr lang="en-US" altLang="zh-CN" sz="36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3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36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6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4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flipH="1">
            <a:off x="6768455" y="2551790"/>
            <a:ext cx="1358040" cy="249368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38"/>
          <p:cNvGrpSpPr/>
          <p:nvPr/>
        </p:nvGrpSpPr>
        <p:grpSpPr bwMode="auto">
          <a:xfrm>
            <a:off x="3347864" y="188640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17" name="矩形 16"/>
          <p:cNvSpPr/>
          <p:nvPr/>
        </p:nvSpPr>
        <p:spPr>
          <a:xfrm>
            <a:off x="542139" y="1502145"/>
            <a:ext cx="76017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下面的算式分别运用了什么运算定律？</a:t>
            </a:r>
            <a:endParaRPr lang="zh-CN" altLang="en-US" sz="3200" dirty="0"/>
          </a:p>
        </p:txBody>
      </p:sp>
      <p:sp>
        <p:nvSpPr>
          <p:cNvPr id="2" name="矩形 1"/>
          <p:cNvSpPr/>
          <p:nvPr/>
        </p:nvSpPr>
        <p:spPr>
          <a:xfrm>
            <a:off x="575948" y="980802"/>
            <a:ext cx="49247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19</a:t>
            </a:r>
            <a:r>
              <a:rPr lang="zh-CN" altLang="zh-CN" sz="3200" dirty="0">
                <a:latin typeface="+mn-ea"/>
                <a:ea typeface="+mn-ea"/>
              </a:rPr>
              <a:t>页练习五第</a:t>
            </a:r>
            <a:r>
              <a:rPr lang="en-US" altLang="zh-CN" sz="3200" dirty="0" smtClean="0">
                <a:latin typeface="+mn-ea"/>
                <a:ea typeface="+mn-ea"/>
              </a:rPr>
              <a:t>1</a:t>
            </a:r>
            <a:r>
              <a:rPr lang="zh-CN" altLang="zh-CN" sz="3200" dirty="0" smtClean="0">
                <a:latin typeface="+mn-ea"/>
                <a:ea typeface="+mn-ea"/>
              </a:rPr>
              <a:t>题</a:t>
            </a:r>
            <a:r>
              <a:rPr lang="zh-CN" altLang="zh-CN" sz="3200" dirty="0">
                <a:latin typeface="+mn-ea"/>
                <a:ea typeface="+mn-ea"/>
              </a:rPr>
              <a:t>。</a:t>
            </a:r>
          </a:p>
        </p:txBody>
      </p:sp>
      <p:sp>
        <p:nvSpPr>
          <p:cNvPr id="32" name="矩形 31"/>
          <p:cNvSpPr/>
          <p:nvPr/>
        </p:nvSpPr>
        <p:spPr>
          <a:xfrm>
            <a:off x="765017" y="2060848"/>
            <a:ext cx="24673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76+18=18+76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65017" y="3140968"/>
            <a:ext cx="45352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56+72+28=56+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72+28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77222" y="4140369"/>
            <a:ext cx="37112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31+67+19=31+19+67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77222" y="5148481"/>
            <a:ext cx="66030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24+42+76+58=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24+76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）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+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42+58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2740" y="2556193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加法交换律</a:t>
            </a:r>
            <a:endParaRPr lang="zh-CN" altLang="en-US" sz="3200" dirty="0"/>
          </a:p>
        </p:txBody>
      </p:sp>
      <p:sp>
        <p:nvSpPr>
          <p:cNvPr id="36" name="矩形 35"/>
          <p:cNvSpPr/>
          <p:nvPr/>
        </p:nvSpPr>
        <p:spPr>
          <a:xfrm>
            <a:off x="765017" y="3636313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加法结合律</a:t>
            </a:r>
          </a:p>
        </p:txBody>
      </p:sp>
      <p:sp>
        <p:nvSpPr>
          <p:cNvPr id="37" name="矩形 36"/>
          <p:cNvSpPr/>
          <p:nvPr/>
        </p:nvSpPr>
        <p:spPr>
          <a:xfrm>
            <a:off x="765017" y="4644425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加法交换律</a:t>
            </a:r>
            <a:endParaRPr lang="zh-CN" altLang="en-US" sz="3200" dirty="0"/>
          </a:p>
        </p:txBody>
      </p:sp>
      <p:sp>
        <p:nvSpPr>
          <p:cNvPr id="38" name="矩形 37"/>
          <p:cNvSpPr/>
          <p:nvPr/>
        </p:nvSpPr>
        <p:spPr>
          <a:xfrm>
            <a:off x="765017" y="5652537"/>
            <a:ext cx="38924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/>
              <a:t>加法交换律</a:t>
            </a:r>
            <a:r>
              <a:rPr lang="zh-CN" altLang="en-US" sz="3200" dirty="0"/>
              <a:t>和</a:t>
            </a:r>
            <a:r>
              <a:rPr lang="zh-CN" altLang="en-US" sz="3200" dirty="0" smtClean="0"/>
              <a:t>结合律</a:t>
            </a:r>
            <a:endParaRPr lang="zh-CN" altLang="en-US" sz="3200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6" grpId="0"/>
      <p:bldP spid="37" grpId="0"/>
      <p:bldP spid="3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749423" y="1357298"/>
            <a:ext cx="38940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3.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先计算，再填表。</a:t>
            </a:r>
            <a:endParaRPr lang="zh-CN" altLang="en-US" sz="3200" dirty="0"/>
          </a:p>
        </p:txBody>
      </p:sp>
      <p:sp>
        <p:nvSpPr>
          <p:cNvPr id="22" name="矩形 21"/>
          <p:cNvSpPr/>
          <p:nvPr/>
        </p:nvSpPr>
        <p:spPr>
          <a:xfrm>
            <a:off x="785786" y="642918"/>
            <a:ext cx="49247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19</a:t>
            </a:r>
            <a:r>
              <a:rPr lang="zh-CN" altLang="zh-CN" sz="3200" dirty="0">
                <a:latin typeface="+mn-ea"/>
                <a:ea typeface="+mn-ea"/>
              </a:rPr>
              <a:t>页练习五</a:t>
            </a:r>
            <a:r>
              <a:rPr lang="zh-CN" altLang="zh-CN" sz="3200" dirty="0" smtClean="0">
                <a:latin typeface="+mn-ea"/>
                <a:ea typeface="+mn-ea"/>
              </a:rPr>
              <a:t>第</a:t>
            </a:r>
            <a:r>
              <a:rPr lang="en-US" altLang="zh-CN" sz="3200" dirty="0" smtClean="0">
                <a:latin typeface="+mn-ea"/>
                <a:ea typeface="+mn-ea"/>
              </a:rPr>
              <a:t>3</a:t>
            </a:r>
            <a:r>
              <a:rPr lang="zh-CN" altLang="zh-CN" sz="3200" dirty="0">
                <a:latin typeface="+mn-ea"/>
                <a:ea typeface="+mn-ea"/>
              </a:rPr>
              <a:t>题。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28083" y="2086920"/>
          <a:ext cx="7990441" cy="3430310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1597559"/>
                <a:gridCol w="1597559"/>
                <a:gridCol w="1597559"/>
                <a:gridCol w="1597559"/>
                <a:gridCol w="1600205"/>
              </a:tblGrid>
              <a:tr h="686062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+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dirty="0" smtClean="0">
                        <a:effectLst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effectLst/>
                        </a:rPr>
                        <a:t>36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dirty="0" smtClean="0">
                        <a:effectLst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effectLst/>
                        </a:rPr>
                        <a:t>78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dirty="0" smtClean="0">
                        <a:effectLst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effectLst/>
                        </a:rPr>
                        <a:t>135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dirty="0" smtClean="0">
                        <a:effectLst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effectLst/>
                        </a:rPr>
                        <a:t>296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686062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dirty="0" smtClean="0">
                        <a:effectLst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effectLst/>
                        </a:rPr>
                        <a:t>36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0" marR="0" marT="0" marB="0" anchor="ctr"/>
                </a:tc>
              </a:tr>
              <a:tr h="686062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dirty="0" smtClean="0">
                        <a:effectLst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effectLst/>
                        </a:rPr>
                        <a:t>78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0" marR="0" marT="0" marB="0" anchor="ctr"/>
                </a:tc>
              </a:tr>
              <a:tr h="686062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dirty="0" smtClean="0">
                        <a:effectLst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effectLst/>
                        </a:rPr>
                        <a:t>135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0" marR="0" marT="0" marB="0" anchor="ctr"/>
                </a:tc>
              </a:tr>
              <a:tr h="686062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dirty="0" smtClean="0">
                        <a:effectLst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effectLst/>
                        </a:rPr>
                        <a:t>296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27" name="矩形 26"/>
          <p:cNvSpPr/>
          <p:nvPr/>
        </p:nvSpPr>
        <p:spPr>
          <a:xfrm>
            <a:off x="2555776" y="2793122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lt"/>
              </a:rPr>
              <a:t>72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456147" y="3429000"/>
            <a:ext cx="9637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lt"/>
              </a:rPr>
              <a:t>114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56147" y="4161274"/>
            <a:ext cx="9637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lt"/>
              </a:rPr>
              <a:t>171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456147" y="4809346"/>
            <a:ext cx="9637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lt"/>
              </a:rPr>
              <a:t>332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067944" y="2780928"/>
            <a:ext cx="9637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lt"/>
              </a:rPr>
              <a:t>114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067944" y="3416806"/>
            <a:ext cx="9637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lt"/>
              </a:rPr>
              <a:t>156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067944" y="4149080"/>
            <a:ext cx="9637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lt"/>
              </a:rPr>
              <a:t>213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067944" y="4797152"/>
            <a:ext cx="9637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lt"/>
              </a:rPr>
              <a:t>374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652120" y="2793122"/>
            <a:ext cx="9637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lt"/>
              </a:rPr>
              <a:t>171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652120" y="3429000"/>
            <a:ext cx="9637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lt"/>
              </a:rPr>
              <a:t>213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652120" y="4161274"/>
            <a:ext cx="9637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lt"/>
              </a:rPr>
              <a:t>270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652120" y="4809346"/>
            <a:ext cx="9637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lt"/>
              </a:rPr>
              <a:t>431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263917" y="2780928"/>
            <a:ext cx="9637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lt"/>
              </a:rPr>
              <a:t>332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263917" y="3416806"/>
            <a:ext cx="9637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lt"/>
              </a:rPr>
              <a:t>374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7263917" y="4149080"/>
            <a:ext cx="9637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lt"/>
              </a:rPr>
              <a:t>431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263917" y="4797152"/>
            <a:ext cx="9637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lt"/>
              </a:rPr>
              <a:t>592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45" name="Text Box 4"/>
          <p:cNvSpPr txBox="1">
            <a:spLocks noChangeArrowheads="1"/>
          </p:cNvSpPr>
          <p:nvPr/>
        </p:nvSpPr>
        <p:spPr bwMode="auto">
          <a:xfrm>
            <a:off x="798736" y="500042"/>
            <a:ext cx="741660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en-US" sz="3200" dirty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（基础题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根据运算定律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填一填。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171224" y="1342523"/>
            <a:ext cx="39004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48+56=(</a:t>
            </a:r>
            <a:r>
              <a:rPr lang="zh-CN" altLang="zh-CN" sz="3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)+(</a:t>
            </a:r>
            <a:r>
              <a:rPr lang="zh-CN" altLang="zh-CN" sz="3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171224" y="1988840"/>
            <a:ext cx="34900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+(</a:t>
            </a:r>
            <a:r>
              <a:rPr lang="zh-CN" altLang="zh-CN" sz="3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)=</a:t>
            </a:r>
            <a:r>
              <a:rPr lang="en-US" altLang="zh-CN" sz="3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+(</a:t>
            </a:r>
            <a:r>
              <a:rPr lang="zh-CN" altLang="zh-CN" sz="3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171224" y="2717631"/>
            <a:ext cx="43107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3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)+105=(</a:t>
            </a:r>
            <a:r>
              <a:rPr lang="zh-CN" altLang="zh-CN" sz="3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)+456</a:t>
            </a:r>
            <a:endParaRPr lang="zh-CN" altLang="zh-CN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163099" y="3509719"/>
            <a:ext cx="54806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278+129+118=278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+(        +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118)</a:t>
            </a:r>
            <a:endParaRPr lang="zh-CN" altLang="zh-CN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223858" y="4445823"/>
            <a:ext cx="52854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(32+47)+65=32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+(        +         )</a:t>
            </a:r>
            <a:endParaRPr lang="zh-CN" altLang="zh-CN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243232" y="5378409"/>
            <a:ext cx="48750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183+(17+</a:t>
            </a:r>
            <a:r>
              <a:rPr lang="en-US" altLang="zh-CN" sz="3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)=(183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       )+   </a:t>
            </a:r>
            <a:endParaRPr lang="zh-CN" altLang="zh-CN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2711444" y="1362959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56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4026161" y="1340768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2035320" y="1980129"/>
            <a:ext cx="4042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32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3736908" y="1957938"/>
            <a:ext cx="4010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32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387248" y="2708920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456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475480" y="2717631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105</a:t>
            </a:r>
          </a:p>
        </p:txBody>
      </p:sp>
      <p:sp>
        <p:nvSpPr>
          <p:cNvPr id="58" name="矩形 57"/>
          <p:cNvSpPr/>
          <p:nvPr/>
        </p:nvSpPr>
        <p:spPr>
          <a:xfrm>
            <a:off x="4690857" y="3511636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129</a:t>
            </a:r>
          </a:p>
        </p:txBody>
      </p:sp>
      <p:sp>
        <p:nvSpPr>
          <p:cNvPr id="59" name="矩形 58"/>
          <p:cNvSpPr/>
          <p:nvPr/>
        </p:nvSpPr>
        <p:spPr>
          <a:xfrm>
            <a:off x="4327743" y="4448096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47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5470751" y="4445823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65</a:t>
            </a:r>
          </a:p>
        </p:txBody>
      </p:sp>
      <p:sp>
        <p:nvSpPr>
          <p:cNvPr id="61" name="矩形 60"/>
          <p:cNvSpPr/>
          <p:nvPr/>
        </p:nvSpPr>
        <p:spPr>
          <a:xfrm>
            <a:off x="4542057" y="5399315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</a:p>
        </p:txBody>
      </p:sp>
      <p:sp>
        <p:nvSpPr>
          <p:cNvPr id="62" name="矩形 61"/>
          <p:cNvSpPr/>
          <p:nvPr/>
        </p:nvSpPr>
        <p:spPr>
          <a:xfrm>
            <a:off x="5814002" y="5408026"/>
            <a:ext cx="4010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2" name="矩形 1"/>
          <p:cNvSpPr/>
          <p:nvPr/>
        </p:nvSpPr>
        <p:spPr>
          <a:xfrm>
            <a:off x="4335134" y="4416614"/>
            <a:ext cx="665494" cy="66549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763762" y="3446446"/>
            <a:ext cx="665494" cy="66549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478142" y="4416614"/>
            <a:ext cx="665494" cy="66549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549448" y="5356401"/>
            <a:ext cx="665494" cy="664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692456" y="5356401"/>
            <a:ext cx="665494" cy="664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-17915" y="908720"/>
            <a:ext cx="8766379" cy="732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2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.</a:t>
            </a:r>
            <a:r>
              <a:rPr lang="zh-CN" sz="3200" dirty="0">
                <a:solidFill>
                  <a:srgbClr val="FF3399"/>
                </a:solidFill>
                <a:latin typeface="楷体_GB2312" pitchFamily="49" charset="-122"/>
              </a:rPr>
              <a:t>（变式题</a:t>
            </a:r>
            <a:r>
              <a:rPr lang="zh-CN" sz="3200" dirty="0" smtClean="0">
                <a:solidFill>
                  <a:srgbClr val="FF3399"/>
                </a:solidFill>
                <a:latin typeface="楷体_GB2312" pitchFamily="49" charset="-122"/>
              </a:rPr>
              <a:t>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在○里填上“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&gt;”“&lt;”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或“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=”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。</a:t>
            </a:r>
            <a:endParaRPr lang="zh-CN" sz="3200" dirty="0">
              <a:solidFill>
                <a:schemeClr val="tx1">
                  <a:lumMod val="95000"/>
                  <a:lumOff val="5000"/>
                </a:schemeClr>
              </a:solidFill>
              <a:latin typeface="楷体_GB2312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11560" y="1844824"/>
            <a:ext cx="483497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/>
                </a:solidFill>
                <a:latin typeface="+mn-lt"/>
              </a:rPr>
              <a:t>15+25+34</a:t>
            </a:r>
            <a:r>
              <a:rPr lang="zh-CN" altLang="zh-CN" sz="4000" dirty="0">
                <a:solidFill>
                  <a:schemeClr val="tx1"/>
                </a:solidFill>
                <a:latin typeface="+mn-lt"/>
              </a:rPr>
              <a:t>○</a:t>
            </a:r>
            <a:r>
              <a:rPr lang="en-US" altLang="zh-CN" sz="4000" dirty="0">
                <a:solidFill>
                  <a:schemeClr val="tx1"/>
                </a:solidFill>
                <a:latin typeface="+mn-lt"/>
              </a:rPr>
              <a:t>34+25+15</a:t>
            </a:r>
            <a:endParaRPr lang="zh-CN" altLang="zh-CN" sz="4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50494" y="3225170"/>
            <a:ext cx="483497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/>
                </a:solidFill>
                <a:latin typeface="+mn-lt"/>
              </a:rPr>
              <a:t>14+56+23</a:t>
            </a:r>
            <a:r>
              <a:rPr lang="zh-CN" altLang="zh-CN" sz="4000" dirty="0">
                <a:solidFill>
                  <a:schemeClr val="tx1"/>
                </a:solidFill>
                <a:latin typeface="+mn-lt"/>
              </a:rPr>
              <a:t>○</a:t>
            </a:r>
            <a:r>
              <a:rPr lang="en-US" altLang="zh-CN" sz="4000" dirty="0">
                <a:solidFill>
                  <a:schemeClr val="tx1"/>
                </a:solidFill>
                <a:latin typeface="+mn-lt"/>
              </a:rPr>
              <a:t>56+14+23</a:t>
            </a:r>
            <a:endParaRPr lang="zh-CN" altLang="zh-CN" sz="4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50494" y="4593322"/>
            <a:ext cx="483497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/>
                </a:solidFill>
                <a:latin typeface="+mn-lt"/>
              </a:rPr>
              <a:t>20+42+35</a:t>
            </a:r>
            <a:r>
              <a:rPr lang="zh-CN" altLang="zh-CN" sz="4000" dirty="0">
                <a:solidFill>
                  <a:schemeClr val="tx1"/>
                </a:solidFill>
                <a:latin typeface="+mn-lt"/>
              </a:rPr>
              <a:t>○</a:t>
            </a:r>
            <a:r>
              <a:rPr lang="en-US" altLang="zh-CN" sz="4000" dirty="0">
                <a:solidFill>
                  <a:schemeClr val="tx1"/>
                </a:solidFill>
                <a:latin typeface="+mn-lt"/>
              </a:rPr>
              <a:t>35+20+42</a:t>
            </a:r>
            <a:endParaRPr lang="zh-CN" altLang="zh-CN" sz="4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771800" y="1772816"/>
            <a:ext cx="49084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>
                <a:solidFill>
                  <a:srgbClr val="FF0000"/>
                </a:solidFill>
                <a:latin typeface="+mn-lt"/>
              </a:rPr>
              <a:t>=</a:t>
            </a:r>
            <a:endParaRPr lang="zh-CN" altLang="en-US" sz="4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801610" y="3140968"/>
            <a:ext cx="49084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>
                <a:solidFill>
                  <a:srgbClr val="FF0000"/>
                </a:solidFill>
                <a:latin typeface="+mn-lt"/>
              </a:rPr>
              <a:t>=</a:t>
            </a:r>
            <a:endParaRPr lang="zh-CN" altLang="en-US" sz="4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801610" y="4509120"/>
            <a:ext cx="49084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>
                <a:solidFill>
                  <a:srgbClr val="FF0000"/>
                </a:solidFill>
                <a:latin typeface="+mn-lt"/>
              </a:rPr>
              <a:t>=</a:t>
            </a:r>
            <a:endParaRPr lang="zh-CN" altLang="en-US" sz="4800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639"/>
          <a:stretch>
            <a:fillRect/>
          </a:stretch>
        </p:blipFill>
        <p:spPr>
          <a:xfrm>
            <a:off x="6012160" y="1988840"/>
            <a:ext cx="2545658" cy="3127167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9" grpId="0"/>
      <p:bldP spid="2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24" name="矩形 23"/>
          <p:cNvSpPr/>
          <p:nvPr/>
        </p:nvSpPr>
        <p:spPr>
          <a:xfrm>
            <a:off x="462084" y="3789040"/>
            <a:ext cx="20537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+mn-lt"/>
              </a:rPr>
              <a:t>135+2879=</a:t>
            </a:r>
            <a:endParaRPr lang="zh-CN" altLang="zh-CN" sz="3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411760" y="3801234"/>
            <a:ext cx="10182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</a:rPr>
              <a:t>3014</a:t>
            </a:r>
            <a:endParaRPr lang="zh-CN" altLang="zh-CN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7" name="Text Box 4"/>
          <p:cNvSpPr txBox="1">
            <a:spLocks noChangeArrowheads="1"/>
          </p:cNvSpPr>
          <p:nvPr/>
        </p:nvSpPr>
        <p:spPr bwMode="auto">
          <a:xfrm>
            <a:off x="35496" y="620688"/>
            <a:ext cx="799306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200" dirty="0" smtClean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创新</a:t>
            </a:r>
            <a:r>
              <a:rPr lang="zh-CN" altLang="en-US" sz="3200" dirty="0" smtClean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题）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先计算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再用加法交换律验算。</a:t>
            </a:r>
          </a:p>
        </p:txBody>
      </p:sp>
      <p:sp>
        <p:nvSpPr>
          <p:cNvPr id="28" name="矩形 27"/>
          <p:cNvSpPr/>
          <p:nvPr/>
        </p:nvSpPr>
        <p:spPr>
          <a:xfrm>
            <a:off x="683568" y="1268760"/>
            <a:ext cx="22621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+mn-lt"/>
              </a:rPr>
              <a:t>4728+3549=</a:t>
            </a:r>
            <a:endParaRPr lang="zh-CN" altLang="zh-CN" sz="3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833693" y="1275751"/>
            <a:ext cx="10182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</a:rPr>
              <a:t>8277</a:t>
            </a:r>
            <a:endParaRPr lang="zh-CN" altLang="zh-CN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547664" y="2204864"/>
            <a:ext cx="10871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7030A0"/>
                </a:solidFill>
                <a:latin typeface="+mn-ea"/>
                <a:ea typeface="+mn-ea"/>
              </a:rPr>
              <a:t>验算</a:t>
            </a:r>
            <a:r>
              <a:rPr lang="en-US" altLang="zh-CN" sz="2800" dirty="0" smtClean="0">
                <a:solidFill>
                  <a:srgbClr val="7030A0"/>
                </a:solidFill>
                <a:latin typeface="+mn-ea"/>
                <a:ea typeface="+mn-ea"/>
              </a:rPr>
              <a:t>:</a:t>
            </a:r>
            <a:endParaRPr lang="zh-CN" altLang="zh-CN" sz="2800" dirty="0">
              <a:solidFill>
                <a:srgbClr val="7030A0"/>
              </a:solidFill>
              <a:latin typeface="+mn-ea"/>
              <a:ea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326545" y="1244231"/>
            <a:ext cx="20537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+mn-lt"/>
              </a:rPr>
              <a:t>749+2684=</a:t>
            </a:r>
            <a:endParaRPr lang="zh-CN" altLang="zh-CN" sz="3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236296" y="1256425"/>
            <a:ext cx="10182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</a:rPr>
              <a:t>3433</a:t>
            </a:r>
            <a:endParaRPr lang="zh-CN" altLang="zh-CN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97354" y="1844824"/>
            <a:ext cx="10182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4728</a:t>
            </a:r>
            <a:endParaRPr lang="zh-CN" altLang="zh-CN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07504" y="227687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+</a:t>
            </a:r>
            <a:endParaRPr lang="zh-CN" altLang="zh-CN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97354" y="2268161"/>
            <a:ext cx="10182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3549</a:t>
            </a:r>
            <a:endParaRPr lang="zh-CN" altLang="zh-CN" sz="3200" dirty="0">
              <a:solidFill>
                <a:srgbClr val="FF0000"/>
              </a:solidFill>
              <a:latin typeface="+mn-lt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147429" y="2852936"/>
            <a:ext cx="129614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497354" y="2844225"/>
            <a:ext cx="10182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</a:rPr>
              <a:t>8277</a:t>
            </a:r>
            <a:endParaRPr lang="zh-CN" altLang="zh-CN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905701" y="1844824"/>
            <a:ext cx="10182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7030A0"/>
                </a:solidFill>
                <a:latin typeface="+mn-lt"/>
              </a:rPr>
              <a:t>3549</a:t>
            </a:r>
            <a:endParaRPr lang="zh-CN" altLang="zh-CN" sz="3200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515851" y="227687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7030A0"/>
                </a:solidFill>
                <a:latin typeface="+mn-lt"/>
              </a:rPr>
              <a:t>+</a:t>
            </a:r>
            <a:endParaRPr lang="zh-CN" altLang="zh-CN" sz="3200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905701" y="2268161"/>
            <a:ext cx="10182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7030A0"/>
                </a:solidFill>
                <a:latin typeface="+mn-lt"/>
              </a:rPr>
              <a:t>4728</a:t>
            </a:r>
            <a:endParaRPr lang="zh-CN" altLang="zh-CN" sz="3200" dirty="0">
              <a:solidFill>
                <a:srgbClr val="7030A0"/>
              </a:solidFill>
              <a:latin typeface="+mn-lt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2555776" y="2852936"/>
            <a:ext cx="1296144" cy="0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/>
          <p:nvPr/>
        </p:nvSpPr>
        <p:spPr>
          <a:xfrm>
            <a:off x="2905701" y="2844225"/>
            <a:ext cx="10182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7030A0"/>
                </a:solidFill>
                <a:latin typeface="+mn-lt"/>
              </a:rPr>
              <a:t>8277</a:t>
            </a:r>
            <a:endParaRPr lang="zh-CN" altLang="zh-CN" sz="3200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300192" y="2222286"/>
            <a:ext cx="10871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7030A0"/>
                </a:solidFill>
                <a:latin typeface="+mn-ea"/>
                <a:ea typeface="+mn-ea"/>
              </a:rPr>
              <a:t>验算</a:t>
            </a:r>
            <a:r>
              <a:rPr lang="en-US" altLang="zh-CN" sz="2800" dirty="0" smtClean="0">
                <a:solidFill>
                  <a:srgbClr val="7030A0"/>
                </a:solidFill>
                <a:latin typeface="+mn-ea"/>
                <a:ea typeface="+mn-ea"/>
              </a:rPr>
              <a:t>:</a:t>
            </a:r>
            <a:endParaRPr lang="zh-CN" altLang="zh-CN" sz="2800" dirty="0">
              <a:solidFill>
                <a:srgbClr val="7030A0"/>
              </a:solidFill>
              <a:latin typeface="+mn-ea"/>
              <a:ea typeface="+mn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418347" y="1862246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</a:rPr>
              <a:t>749</a:t>
            </a:r>
            <a:endParaRPr lang="zh-CN" altLang="zh-CN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860032" y="229429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+</a:t>
            </a:r>
            <a:endParaRPr lang="zh-CN" altLang="zh-CN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249882" y="2285583"/>
            <a:ext cx="10182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</a:rPr>
              <a:t>2684</a:t>
            </a:r>
            <a:endParaRPr lang="zh-CN" altLang="zh-CN" sz="3200" dirty="0">
              <a:solidFill>
                <a:srgbClr val="FF0000"/>
              </a:solidFill>
              <a:latin typeface="+mn-lt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4899957" y="2870358"/>
            <a:ext cx="129614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/>
          <p:cNvSpPr/>
          <p:nvPr/>
        </p:nvSpPr>
        <p:spPr>
          <a:xfrm>
            <a:off x="5249882" y="2861647"/>
            <a:ext cx="10182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3433</a:t>
            </a:r>
            <a:endParaRPr lang="en-US" altLang="zh-CN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7658229" y="1862246"/>
            <a:ext cx="10182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7030A0"/>
                </a:solidFill>
                <a:latin typeface="+mn-lt"/>
              </a:rPr>
              <a:t>2684</a:t>
            </a:r>
            <a:endParaRPr lang="en-US" altLang="zh-CN" sz="3200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268379" y="229429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7030A0"/>
                </a:solidFill>
                <a:latin typeface="+mn-lt"/>
              </a:rPr>
              <a:t>+</a:t>
            </a:r>
            <a:endParaRPr lang="zh-CN" altLang="zh-CN" sz="3200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7866619" y="2285583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7030A0"/>
                </a:solidFill>
                <a:latin typeface="+mn-lt"/>
              </a:rPr>
              <a:t>749</a:t>
            </a:r>
            <a:endParaRPr lang="zh-CN" altLang="zh-CN" sz="3200" dirty="0">
              <a:solidFill>
                <a:srgbClr val="7030A0"/>
              </a:solidFill>
              <a:latin typeface="+mn-lt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7308304" y="2870358"/>
            <a:ext cx="1296144" cy="0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/>
          <p:cNvSpPr/>
          <p:nvPr/>
        </p:nvSpPr>
        <p:spPr>
          <a:xfrm>
            <a:off x="7658229" y="2861647"/>
            <a:ext cx="10182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7030A0"/>
                </a:solidFill>
                <a:latin typeface="+mn-lt"/>
              </a:rPr>
              <a:t>3433</a:t>
            </a:r>
            <a:endParaRPr lang="zh-CN" altLang="zh-CN" sz="3200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619672" y="4797152"/>
            <a:ext cx="10871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7030A0"/>
                </a:solidFill>
                <a:latin typeface="+mn-ea"/>
                <a:ea typeface="+mn-ea"/>
              </a:rPr>
              <a:t>验算</a:t>
            </a:r>
            <a:r>
              <a:rPr lang="en-US" altLang="zh-CN" sz="2800" dirty="0" smtClean="0">
                <a:solidFill>
                  <a:srgbClr val="7030A0"/>
                </a:solidFill>
                <a:latin typeface="+mn-ea"/>
                <a:ea typeface="+mn-ea"/>
              </a:rPr>
              <a:t>:</a:t>
            </a:r>
            <a:endParaRPr lang="zh-CN" altLang="zh-CN" sz="2800" dirty="0">
              <a:solidFill>
                <a:srgbClr val="7030A0"/>
              </a:solidFill>
              <a:latin typeface="+mn-ea"/>
              <a:ea typeface="+mn-ea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737827" y="4437112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</a:rPr>
              <a:t>135</a:t>
            </a:r>
            <a:endParaRPr lang="zh-CN" altLang="zh-CN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79512" y="486916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+</a:t>
            </a:r>
            <a:endParaRPr lang="zh-CN" altLang="zh-CN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69362" y="4860449"/>
            <a:ext cx="10182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</a:rPr>
              <a:t>2879</a:t>
            </a:r>
            <a:endParaRPr lang="zh-CN" altLang="zh-CN" sz="3200" dirty="0">
              <a:solidFill>
                <a:srgbClr val="FF0000"/>
              </a:solidFill>
              <a:latin typeface="+mn-lt"/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219437" y="5445224"/>
            <a:ext cx="129614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矩形 58"/>
          <p:cNvSpPr/>
          <p:nvPr/>
        </p:nvSpPr>
        <p:spPr>
          <a:xfrm>
            <a:off x="569362" y="5436513"/>
            <a:ext cx="10182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</a:rPr>
              <a:t>3014</a:t>
            </a:r>
          </a:p>
        </p:txBody>
      </p:sp>
      <p:sp>
        <p:nvSpPr>
          <p:cNvPr id="60" name="矩形 59"/>
          <p:cNvSpPr/>
          <p:nvPr/>
        </p:nvSpPr>
        <p:spPr>
          <a:xfrm>
            <a:off x="2977709" y="4437112"/>
            <a:ext cx="10182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7030A0"/>
                </a:solidFill>
                <a:latin typeface="+mn-lt"/>
              </a:rPr>
              <a:t>2879</a:t>
            </a:r>
          </a:p>
        </p:txBody>
      </p:sp>
      <p:sp>
        <p:nvSpPr>
          <p:cNvPr id="61" name="矩形 60"/>
          <p:cNvSpPr/>
          <p:nvPr/>
        </p:nvSpPr>
        <p:spPr>
          <a:xfrm>
            <a:off x="2587859" y="486916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7030A0"/>
                </a:solidFill>
                <a:latin typeface="+mn-lt"/>
              </a:rPr>
              <a:t>+</a:t>
            </a:r>
            <a:endParaRPr lang="zh-CN" altLang="zh-CN" sz="3200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3186099" y="4860449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7030A0"/>
                </a:solidFill>
                <a:latin typeface="+mn-lt"/>
              </a:rPr>
              <a:t>135</a:t>
            </a:r>
            <a:endParaRPr lang="zh-CN" altLang="zh-CN" sz="3200" dirty="0">
              <a:solidFill>
                <a:srgbClr val="7030A0"/>
              </a:solidFill>
              <a:latin typeface="+mn-lt"/>
            </a:endParaRPr>
          </a:p>
        </p:txBody>
      </p:sp>
      <p:cxnSp>
        <p:nvCxnSpPr>
          <p:cNvPr id="63" name="直接连接符 62"/>
          <p:cNvCxnSpPr/>
          <p:nvPr/>
        </p:nvCxnSpPr>
        <p:spPr>
          <a:xfrm>
            <a:off x="2627784" y="5445224"/>
            <a:ext cx="1296144" cy="0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矩形 63"/>
          <p:cNvSpPr/>
          <p:nvPr/>
        </p:nvSpPr>
        <p:spPr>
          <a:xfrm>
            <a:off x="2977709" y="5436513"/>
            <a:ext cx="10182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7030A0"/>
                </a:solidFill>
                <a:latin typeface="+mn-lt"/>
              </a:rPr>
              <a:t>3014</a:t>
            </a:r>
            <a:endParaRPr lang="zh-CN" altLang="zh-CN" sz="3200" dirty="0">
              <a:solidFill>
                <a:srgbClr val="7030A0"/>
              </a:solidFill>
              <a:latin typeface="+mn-lt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9" grpId="0"/>
      <p:bldP spid="30" grpId="0"/>
      <p:bldP spid="32" grpId="0"/>
      <p:bldP spid="33" grpId="0"/>
      <p:bldP spid="34" grpId="0"/>
      <p:bldP spid="35" grpId="0"/>
      <p:bldP spid="37" grpId="0"/>
      <p:bldP spid="38" grpId="0"/>
      <p:bldP spid="39" grpId="0"/>
      <p:bldP spid="40" grpId="0"/>
      <p:bldP spid="42" grpId="0"/>
      <p:bldP spid="43" grpId="0"/>
      <p:bldP spid="44" grpId="0"/>
      <p:bldP spid="45" grpId="0"/>
      <p:bldP spid="46" grpId="0"/>
      <p:bldP spid="48" grpId="0"/>
      <p:bldP spid="49" grpId="0"/>
      <p:bldP spid="50" grpId="0"/>
      <p:bldP spid="51" grpId="0"/>
      <p:bldP spid="53" grpId="0"/>
      <p:bldP spid="54" grpId="0"/>
      <p:bldP spid="55" grpId="0"/>
      <p:bldP spid="56" grpId="0"/>
      <p:bldP spid="57" grpId="0"/>
      <p:bldP spid="59" grpId="0"/>
      <p:bldP spid="60" grpId="0"/>
      <p:bldP spid="61" grpId="0"/>
      <p:bldP spid="62" grpId="0"/>
      <p:bldP spid="6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8"/>
          <p:cNvGrpSpPr/>
          <p:nvPr/>
        </p:nvGrpSpPr>
        <p:grpSpPr bwMode="auto">
          <a:xfrm>
            <a:off x="6407151" y="179117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58887" y="691730"/>
            <a:ext cx="5410200" cy="47117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2"/>
          <p:cNvSpPr>
            <a:spLocks noChangeArrowheads="1"/>
          </p:cNvSpPr>
          <p:nvPr/>
        </p:nvSpPr>
        <p:spPr bwMode="auto">
          <a:xfrm>
            <a:off x="323528" y="4437112"/>
            <a:ext cx="8712968" cy="62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3200" dirty="0">
                <a:latin typeface="华文楷体" pitchFamily="2" charset="-122"/>
                <a:ea typeface="华文楷体" pitchFamily="2" charset="-122"/>
              </a:rPr>
              <a:t>你能根据以上的数学信息提出一个数学问题吗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222" name="Rectangle 2"/>
          <p:cNvSpPr>
            <a:spLocks noChangeArrowheads="1"/>
          </p:cNvSpPr>
          <p:nvPr/>
        </p:nvSpPr>
        <p:spPr bwMode="auto">
          <a:xfrm>
            <a:off x="345232" y="5057824"/>
            <a:ext cx="6624736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李叔叔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今天</a:t>
            </a:r>
            <a:r>
              <a:rPr lang="zh-CN" altLang="en-US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一共骑了多少千米？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924"/>
          <a:stretch>
            <a:fillRect/>
          </a:stretch>
        </p:blipFill>
        <p:spPr>
          <a:xfrm>
            <a:off x="68456" y="916809"/>
            <a:ext cx="8968040" cy="2990127"/>
          </a:xfrm>
          <a:prstGeom prst="rect">
            <a:avLst/>
          </a:prstGeom>
        </p:spPr>
      </p:pic>
      <p:sp>
        <p:nvSpPr>
          <p:cNvPr id="15" name="AutoShape 2"/>
          <p:cNvSpPr>
            <a:spLocks noChangeArrowheads="1"/>
          </p:cNvSpPr>
          <p:nvPr/>
        </p:nvSpPr>
        <p:spPr bwMode="auto">
          <a:xfrm>
            <a:off x="937322" y="888040"/>
            <a:ext cx="3189481" cy="1072031"/>
          </a:xfrm>
          <a:prstGeom prst="round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李叔叔准备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骑车旅行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一个星期。</a:t>
            </a:r>
            <a:endParaRPr lang="zh-CN" altLang="en-US" sz="32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AutoShape 2"/>
          <p:cNvSpPr>
            <a:spLocks noChangeArrowheads="1"/>
          </p:cNvSpPr>
          <p:nvPr/>
        </p:nvSpPr>
        <p:spPr bwMode="auto">
          <a:xfrm>
            <a:off x="5354540" y="342185"/>
            <a:ext cx="3681956" cy="1072031"/>
          </a:xfrm>
          <a:prstGeom prst="wedgeRoundRectCallout">
            <a:avLst>
              <a:gd name="adj1" fmla="val -53948"/>
              <a:gd name="adj2" fmla="val 41737"/>
              <a:gd name="adj3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今天上午骑了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40 ㎞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，下午骑了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56 ㎞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 autoUpdateAnimBg="0"/>
      <p:bldP spid="9222" grpId="0" autoUpdateAnimBg="0"/>
      <p:bldP spid="15" grpId="0" bldLvl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1403350" y="692696"/>
            <a:ext cx="748913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李叔叔今天上午骑了</a:t>
            </a:r>
            <a:r>
              <a:rPr lang="en-US" sz="32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40</a:t>
            </a:r>
            <a:r>
              <a:rPr lang="zh-CN" altLang="en-US" sz="32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千米</a:t>
            </a:r>
            <a:r>
              <a:rPr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，下午</a:t>
            </a:r>
            <a:r>
              <a:rPr lang="zh-CN" altLang="en-US" sz="32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骑了</a:t>
            </a:r>
            <a:r>
              <a:rPr lang="en-US" sz="32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56</a:t>
            </a:r>
            <a:r>
              <a:rPr lang="zh-CN" altLang="en-US" sz="32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千米。李叔叔</a:t>
            </a:r>
            <a:r>
              <a:rPr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今天</a:t>
            </a:r>
            <a:r>
              <a:rPr lang="zh-CN" altLang="en-US" sz="32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一共骑了多少千米？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1907704" y="3936555"/>
            <a:ext cx="439261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sz="40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56</a:t>
            </a:r>
            <a:r>
              <a:rPr lang="zh-CN" altLang="en-US" sz="40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sz="40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40</a:t>
            </a:r>
            <a:r>
              <a:rPr lang="zh-CN" altLang="en-US" sz="40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sz="40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96</a:t>
            </a:r>
            <a:r>
              <a:rPr lang="zh-CN" altLang="en-US" sz="40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（千米）</a:t>
            </a:r>
          </a:p>
        </p:txBody>
      </p:sp>
      <p:sp>
        <p:nvSpPr>
          <p:cNvPr id="9223" name="Line 7"/>
          <p:cNvSpPr>
            <a:spLocks noChangeShapeType="1"/>
          </p:cNvSpPr>
          <p:nvPr/>
        </p:nvSpPr>
        <p:spPr bwMode="auto">
          <a:xfrm>
            <a:off x="2196629" y="3144392"/>
            <a:ext cx="1152525" cy="79216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224" name="Line 8"/>
          <p:cNvSpPr>
            <a:spLocks noChangeShapeType="1"/>
          </p:cNvSpPr>
          <p:nvPr/>
        </p:nvSpPr>
        <p:spPr bwMode="auto">
          <a:xfrm flipH="1">
            <a:off x="2268066" y="3144392"/>
            <a:ext cx="1008063" cy="863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2052166" y="4944617"/>
            <a:ext cx="439261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sz="40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40</a:t>
            </a:r>
            <a:r>
              <a:rPr lang="zh-CN" altLang="en-US" sz="40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sz="40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56 </a:t>
            </a:r>
            <a:r>
              <a:rPr lang="en-US" sz="40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    </a:t>
            </a:r>
            <a:r>
              <a:rPr lang="en-US" sz="40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56</a:t>
            </a:r>
            <a:r>
              <a:rPr lang="zh-CN" altLang="en-US" sz="40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sz="40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40</a:t>
            </a: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3780954" y="4891807"/>
            <a:ext cx="748923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＝</a:t>
            </a:r>
          </a:p>
        </p:txBody>
      </p:sp>
      <p:sp>
        <p:nvSpPr>
          <p:cNvPr id="11" name="AutoShape 8"/>
          <p:cNvSpPr>
            <a:spLocks noChangeArrowheads="1"/>
          </p:cNvSpPr>
          <p:nvPr/>
        </p:nvSpPr>
        <p:spPr bwMode="auto">
          <a:xfrm>
            <a:off x="107951" y="772731"/>
            <a:ext cx="1223962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1</a:t>
            </a:r>
          </a:p>
        </p:txBody>
      </p:sp>
      <p:sp>
        <p:nvSpPr>
          <p:cNvPr id="3" name="矩形 2"/>
          <p:cNvSpPr/>
          <p:nvPr/>
        </p:nvSpPr>
        <p:spPr>
          <a:xfrm>
            <a:off x="1787164" y="2481967"/>
            <a:ext cx="470513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0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40</a:t>
            </a:r>
            <a:r>
              <a:rPr lang="zh-CN" altLang="en-US" sz="40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40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56</a:t>
            </a:r>
            <a:r>
              <a:rPr lang="zh-CN" altLang="en-US" sz="40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40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96</a:t>
            </a:r>
            <a:r>
              <a:rPr lang="zh-CN" altLang="en-US" sz="40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（千米）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3" grpId="0" animBg="1"/>
      <p:bldP spid="9224" grpId="0" animBg="1"/>
      <p:bldP spid="9225" grpId="0" autoUpdateAnimBg="0"/>
      <p:bldP spid="9226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95536" y="476672"/>
            <a:ext cx="8229600" cy="11430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按照</a:t>
            </a:r>
            <a:r>
              <a:rPr lang="en-US" altLang="zh-CN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40+56=56+40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，</a:t>
            </a:r>
            <a:br>
              <a:rPr lang="zh-CN" altLang="en-US" sz="3200" dirty="0">
                <a:latin typeface="华文楷体" pitchFamily="2" charset="-122"/>
                <a:ea typeface="华文楷体" pitchFamily="2" charset="-122"/>
              </a:rPr>
            </a:b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你能再举出几个这样的例子吗？</a:t>
            </a:r>
          </a:p>
        </p:txBody>
      </p:sp>
      <p:sp>
        <p:nvSpPr>
          <p:cNvPr id="45061" name="WordArt 5"/>
          <p:cNvSpPr>
            <a:spLocks noChangeArrowheads="1" noChangeShapeType="1"/>
          </p:cNvSpPr>
          <p:nvPr/>
        </p:nvSpPr>
        <p:spPr bwMode="auto">
          <a:xfrm>
            <a:off x="1619672" y="3485323"/>
            <a:ext cx="5545013" cy="643657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62602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r>
              <a:rPr lang="zh-CN" altLang="en-US" sz="3600" dirty="0">
                <a:ln w="9525">
                  <a:rou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</a:rPr>
              <a:t>你发现了什么</a:t>
            </a:r>
            <a:r>
              <a:rPr lang="zh-CN" altLang="en-US" sz="3600" dirty="0" smtClean="0">
                <a:ln w="9525">
                  <a:rou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</a:rPr>
              <a:t>？</a:t>
            </a:r>
            <a:endParaRPr lang="zh-CN" altLang="en-US" sz="3600" dirty="0">
              <a:ln w="9525">
                <a:rou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47551" y="1993255"/>
            <a:ext cx="302679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>
                <a:ea typeface="楷体_GB2312" pitchFamily="49" charset="-122"/>
              </a:rPr>
              <a:t>45+53=53+45</a:t>
            </a:r>
          </a:p>
        </p:txBody>
      </p:sp>
      <p:sp>
        <p:nvSpPr>
          <p:cNvPr id="3" name="矩形 2"/>
          <p:cNvSpPr/>
          <p:nvPr/>
        </p:nvSpPr>
        <p:spPr>
          <a:xfrm>
            <a:off x="2337297" y="2649106"/>
            <a:ext cx="302679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ea typeface="楷体_GB2312" pitchFamily="49" charset="-122"/>
              </a:rPr>
              <a:t>89+31=31+89</a:t>
            </a:r>
          </a:p>
        </p:txBody>
      </p:sp>
      <p:sp>
        <p:nvSpPr>
          <p:cNvPr id="8" name="AutoShape 2"/>
          <p:cNvSpPr>
            <a:spLocks noChangeArrowheads="1"/>
          </p:cNvSpPr>
          <p:nvPr/>
        </p:nvSpPr>
        <p:spPr bwMode="auto">
          <a:xfrm>
            <a:off x="1763688" y="4566792"/>
            <a:ext cx="5976664" cy="643657"/>
          </a:xfrm>
          <a:prstGeom prst="wedgeRoundRectCallout">
            <a:avLst>
              <a:gd name="adj1" fmla="val 19502"/>
              <a:gd name="adj2" fmla="val 50416"/>
              <a:gd name="adj3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两个加数交换位置，和不变。</a:t>
            </a:r>
          </a:p>
        </p:txBody>
      </p:sp>
      <p:sp>
        <p:nvSpPr>
          <p:cNvPr id="9" name="AutoShape 3"/>
          <p:cNvSpPr>
            <a:spLocks noChangeArrowheads="1"/>
          </p:cNvSpPr>
          <p:nvPr/>
        </p:nvSpPr>
        <p:spPr bwMode="auto">
          <a:xfrm>
            <a:off x="1745928" y="5347242"/>
            <a:ext cx="4032448" cy="602038"/>
          </a:xfrm>
          <a:prstGeom prst="wedgeRoundRectCallout">
            <a:avLst>
              <a:gd name="adj1" fmla="val 31719"/>
              <a:gd name="adj2" fmla="val 45841"/>
              <a:gd name="adj3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这叫做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加法交换律。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  <p:bldP spid="45061" grpId="0" animBg="1"/>
      <p:bldP spid="2" grpId="0"/>
      <p:bldP spid="3" grpId="0"/>
      <p:bldP spid="8" grpId="0" animBg="1"/>
      <p:bldP spid="9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2"/>
          <p:cNvSpPr>
            <a:spLocks noChangeArrowheads="1"/>
          </p:cNvSpPr>
          <p:nvPr/>
        </p:nvSpPr>
        <p:spPr bwMode="auto">
          <a:xfrm>
            <a:off x="1979712" y="3867587"/>
            <a:ext cx="4536504" cy="999515"/>
          </a:xfrm>
          <a:prstGeom prst="wedgeRoundRectCallout">
            <a:avLst>
              <a:gd name="adj1" fmla="val 19502"/>
              <a:gd name="adj2" fmla="val 50416"/>
              <a:gd name="adj3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1144" name="Text Box 8"/>
          <p:cNvSpPr txBox="1">
            <a:spLocks noChangeArrowheads="1"/>
          </p:cNvSpPr>
          <p:nvPr/>
        </p:nvSpPr>
        <p:spPr bwMode="auto">
          <a:xfrm>
            <a:off x="2123728" y="3860627"/>
            <a:ext cx="424815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6000" i="1" dirty="0">
                <a:latin typeface="Times New Roman" panose="02020603050405020304" pitchFamily="18" charset="0"/>
              </a:rPr>
              <a:t>a</a:t>
            </a:r>
            <a:r>
              <a:rPr lang="en-US" sz="6000" i="1" dirty="0">
                <a:latin typeface="Times New Roman" panose="02020603050405020304" pitchFamily="18" charset="0"/>
              </a:rPr>
              <a:t> + b = b + a</a:t>
            </a:r>
          </a:p>
        </p:txBody>
      </p:sp>
      <p:sp>
        <p:nvSpPr>
          <p:cNvPr id="91145" name="Text Box 9"/>
          <p:cNvSpPr txBox="1">
            <a:spLocks noChangeArrowheads="1"/>
          </p:cNvSpPr>
          <p:nvPr/>
        </p:nvSpPr>
        <p:spPr bwMode="auto">
          <a:xfrm>
            <a:off x="1907703" y="2204864"/>
            <a:ext cx="59953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甲数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sz="3600" b="1" dirty="0">
                <a:latin typeface="华文楷体" pitchFamily="2" charset="-122"/>
                <a:ea typeface="华文楷体" pitchFamily="2" charset="-122"/>
              </a:rPr>
              <a:t>+ </a:t>
            </a:r>
            <a:r>
              <a:rPr lang="zh-CN" altLang="en-US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乙数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sz="3600" b="1" dirty="0">
                <a:latin typeface="华文楷体" pitchFamily="2" charset="-122"/>
                <a:ea typeface="华文楷体" pitchFamily="2" charset="-122"/>
              </a:rPr>
              <a:t>= </a:t>
            </a:r>
            <a:r>
              <a:rPr lang="zh-CN" altLang="en-US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乙数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sz="3600" b="1" dirty="0">
                <a:latin typeface="华文楷体" pitchFamily="2" charset="-122"/>
                <a:ea typeface="华文楷体" pitchFamily="2" charset="-122"/>
              </a:rPr>
              <a:t>+ 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甲数</a:t>
            </a:r>
          </a:p>
        </p:txBody>
      </p:sp>
      <p:sp>
        <p:nvSpPr>
          <p:cNvPr id="91146" name="Text Box 10"/>
          <p:cNvSpPr txBox="1">
            <a:spLocks noChangeArrowheads="1"/>
          </p:cNvSpPr>
          <p:nvPr/>
        </p:nvSpPr>
        <p:spPr bwMode="auto">
          <a:xfrm>
            <a:off x="1979142" y="2925589"/>
            <a:ext cx="504113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4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△</a:t>
            </a:r>
            <a:r>
              <a:rPr lang="en-US" sz="4400" b="1" dirty="0">
                <a:latin typeface="华文楷体" pitchFamily="2" charset="-122"/>
                <a:ea typeface="华文楷体" pitchFamily="2" charset="-122"/>
              </a:rPr>
              <a:t> + </a:t>
            </a:r>
            <a:r>
              <a:rPr lang="en-US" altLang="zh-CN" sz="44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☆</a:t>
            </a:r>
            <a:r>
              <a:rPr lang="en-US" sz="4400" b="1" dirty="0">
                <a:solidFill>
                  <a:schemeClr val="hlink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sz="4400" b="1" dirty="0">
                <a:latin typeface="华文楷体" pitchFamily="2" charset="-122"/>
                <a:ea typeface="华文楷体" pitchFamily="2" charset="-122"/>
              </a:rPr>
              <a:t>= </a:t>
            </a:r>
            <a:r>
              <a:rPr lang="en-US" altLang="zh-CN" sz="44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☆</a:t>
            </a:r>
            <a:r>
              <a:rPr lang="en-US" sz="4400" b="1" dirty="0">
                <a:latin typeface="华文楷体" pitchFamily="2" charset="-122"/>
                <a:ea typeface="华文楷体" pitchFamily="2" charset="-122"/>
              </a:rPr>
              <a:t> + </a:t>
            </a:r>
            <a:r>
              <a:rPr lang="en-US" altLang="zh-CN" sz="4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△</a:t>
            </a:r>
          </a:p>
        </p:txBody>
      </p:sp>
      <p:sp>
        <p:nvSpPr>
          <p:cNvPr id="2" name="矩形 1"/>
          <p:cNvSpPr/>
          <p:nvPr/>
        </p:nvSpPr>
        <p:spPr>
          <a:xfrm>
            <a:off x="323528" y="900009"/>
            <a:ext cx="77503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你能用自己喜欢的方式表示加法交换律吗？</a:t>
            </a:r>
          </a:p>
        </p:txBody>
      </p:sp>
    </p:spTree>
  </p:cSld>
  <p:clrMapOvr>
    <a:masterClrMapping/>
  </p:clrMapOvr>
  <p:transition>
    <p:sndAc>
      <p:stSnd>
        <p:snd r:embed="rId2" name="hamm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1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91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1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1144" grpId="0"/>
      <p:bldP spid="91145" grpId="0" autoUpdateAnimBg="0"/>
      <p:bldP spid="91146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787114" y="940151"/>
            <a:ext cx="8856984" cy="76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下列算式运用了加法交换律的是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。</a:t>
            </a:r>
            <a:endParaRPr lang="zh-CN" altLang="en-US" sz="66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sp>
        <p:nvSpPr>
          <p:cNvPr id="84" name="TextBox 14"/>
          <p:cNvSpPr txBox="1"/>
          <p:nvPr/>
        </p:nvSpPr>
        <p:spPr>
          <a:xfrm>
            <a:off x="999701" y="1887335"/>
            <a:ext cx="48684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A.25+73+58=25+(73+58)</a:t>
            </a:r>
            <a:endParaRPr lang="zh-CN" altLang="en-US" sz="6600" b="0" dirty="0">
              <a:solidFill>
                <a:schemeClr val="tx1"/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86" name="TextBox 14"/>
          <p:cNvSpPr txBox="1"/>
          <p:nvPr/>
        </p:nvSpPr>
        <p:spPr>
          <a:xfrm>
            <a:off x="973353" y="2564904"/>
            <a:ext cx="37426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B.35+72=72+35</a:t>
            </a:r>
            <a:endParaRPr lang="zh-CN" altLang="en-US" sz="6600" b="0" dirty="0">
              <a:solidFill>
                <a:schemeClr val="tx1"/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45" name="TextBox 14"/>
          <p:cNvSpPr txBox="1"/>
          <p:nvPr/>
        </p:nvSpPr>
        <p:spPr>
          <a:xfrm>
            <a:off x="971600" y="3284984"/>
            <a:ext cx="3744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C.12+8+4=(12+8)+4</a:t>
            </a:r>
            <a:endParaRPr lang="zh-CN" altLang="en-US" sz="6600" b="0" dirty="0">
              <a:solidFill>
                <a:schemeClr val="tx1"/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46" name="TextBox 14"/>
          <p:cNvSpPr txBox="1"/>
          <p:nvPr/>
        </p:nvSpPr>
        <p:spPr>
          <a:xfrm>
            <a:off x="971600" y="4005064"/>
            <a:ext cx="47788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D.3×4= 4×3</a:t>
            </a:r>
            <a:endParaRPr lang="zh-CN" altLang="en-US" sz="6600" b="0" dirty="0">
              <a:solidFill>
                <a:schemeClr val="tx1"/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302604" y="1106474"/>
            <a:ext cx="6269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B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53" name="TextBox 14"/>
          <p:cNvSpPr txBox="1"/>
          <p:nvPr/>
        </p:nvSpPr>
        <p:spPr>
          <a:xfrm>
            <a:off x="857250" y="4500880"/>
            <a:ext cx="666242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127+48+173=127+173+48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运用了</a:t>
            </a:r>
            <a:endParaRPr lang="en-US" altLang="zh-CN" sz="3200" dirty="0" smtClean="0">
              <a:solidFill>
                <a:srgbClr val="000000"/>
              </a:solidFill>
              <a:latin typeface="华文楷体" pitchFamily="2" charset="-122"/>
              <a:ea typeface="华文楷体" pitchFamily="2" charset="-122"/>
              <a:cs typeface="Times New Roman" panose="02020603050405020304" pitchFamily="18" charset="0"/>
            </a:endParaRPr>
          </a:p>
          <a:p>
            <a:pPr lvl="0" eaLnBrk="0" hangingPunct="0"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(        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律。</a:t>
            </a:r>
            <a:endParaRPr lang="zh-CN" altLang="en-US" sz="66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142976" y="5357826"/>
            <a:ext cx="22860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加法</a:t>
            </a:r>
            <a:r>
              <a:rPr lang="zh-CN" altLang="en-US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交换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2"/>
          <p:cNvSpPr>
            <a:spLocks noChangeArrowheads="1"/>
          </p:cNvSpPr>
          <p:nvPr/>
        </p:nvSpPr>
        <p:spPr bwMode="auto">
          <a:xfrm>
            <a:off x="323528" y="4077072"/>
            <a:ext cx="8712968" cy="62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这道题的数学信息是什么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222" name="Rectangle 2"/>
          <p:cNvSpPr>
            <a:spLocks noChangeArrowheads="1"/>
          </p:cNvSpPr>
          <p:nvPr/>
        </p:nvSpPr>
        <p:spPr bwMode="auto">
          <a:xfrm>
            <a:off x="391852" y="5517034"/>
            <a:ext cx="444056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3200" dirty="0">
                <a:latin typeface="华文楷体" pitchFamily="2" charset="-122"/>
                <a:ea typeface="华文楷体" pitchFamily="2" charset="-122"/>
              </a:rPr>
              <a:t>我们要解决什么问题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180" r="17964"/>
          <a:stretch>
            <a:fillRect/>
          </a:stretch>
        </p:blipFill>
        <p:spPr>
          <a:xfrm>
            <a:off x="107504" y="476672"/>
            <a:ext cx="7560840" cy="3759704"/>
          </a:xfrm>
          <a:prstGeom prst="rect">
            <a:avLst/>
          </a:prstGeom>
        </p:spPr>
      </p:pic>
      <p:sp>
        <p:nvSpPr>
          <p:cNvPr id="8" name="AutoShape 2"/>
          <p:cNvSpPr>
            <a:spLocks noChangeArrowheads="1"/>
          </p:cNvSpPr>
          <p:nvPr/>
        </p:nvSpPr>
        <p:spPr bwMode="auto">
          <a:xfrm>
            <a:off x="6156176" y="620688"/>
            <a:ext cx="2601836" cy="1080120"/>
          </a:xfrm>
          <a:prstGeom prst="wedgeRoundRectCallout">
            <a:avLst>
              <a:gd name="adj1" fmla="val -66053"/>
              <a:gd name="adj2" fmla="val 5045"/>
              <a:gd name="adj3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这三天我一共骑了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……</a:t>
            </a:r>
            <a:endParaRPr lang="zh-CN" altLang="en-US" sz="32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714348" y="4598416"/>
            <a:ext cx="7715304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第一天骑了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88 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㎞，第二天骑了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104 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㎞，第三天骑了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96 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㎞。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4364360" y="5549822"/>
            <a:ext cx="4672136" cy="487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三天一共骑了多少千米？</a:t>
            </a:r>
            <a:endParaRPr lang="zh-CN" altLang="en-US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56176" y="576718"/>
            <a:ext cx="2601836" cy="1605663"/>
          </a:xfrm>
          <a:prstGeom prst="wedgeRoundRectCallout">
            <a:avLst>
              <a:gd name="adj1" fmla="val -66435"/>
              <a:gd name="adj2" fmla="val -9811"/>
              <a:gd name="adj3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这三天我一共骑了多少千米？</a:t>
            </a:r>
            <a:endParaRPr lang="zh-CN" altLang="en-US" sz="32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 autoUpdateAnimBg="0"/>
      <p:bldP spid="9222" grpId="0" autoUpdateAnimBg="0"/>
      <p:bldP spid="8" grpId="0" animBg="1"/>
      <p:bldP spid="9" grpId="0" autoUpdateAnimBg="0"/>
      <p:bldP spid="10" grpId="0" autoUpdateAnimBg="0"/>
      <p:bldP spid="12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1134</Words>
  <Application>WPS 演示</Application>
  <PresentationFormat>全屏显示(4:3)</PresentationFormat>
  <Paragraphs>311</Paragraphs>
  <Slides>28</Slides>
  <Notes>7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Office 主题</vt:lpstr>
      <vt:lpstr>幻灯片 1</vt:lpstr>
      <vt:lpstr>幻灯片 2</vt:lpstr>
      <vt:lpstr>幻灯片 3</vt:lpstr>
      <vt:lpstr>幻灯片 4</vt:lpstr>
      <vt:lpstr>幻灯片 5</vt:lpstr>
      <vt:lpstr>按照40+56=56+40， 你能再举出几个这样的例子吗？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人教版数学四年级下第3单元</dc:title>
  <dc:creator>吉林梓翰教育图书有限公司</dc:creator>
  <cp:lastModifiedBy>lenovop</cp:lastModifiedBy>
  <cp:revision>667</cp:revision>
  <dcterms:created xsi:type="dcterms:W3CDTF">2015-11-21T07:20:00Z</dcterms:created>
  <dcterms:modified xsi:type="dcterms:W3CDTF">2021-11-01T03:25:18Z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